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9"/>
  </p:notesMasterIdLst>
  <p:sldIdLst>
    <p:sldId id="320" r:id="rId4"/>
    <p:sldId id="257" r:id="rId5"/>
    <p:sldId id="260" r:id="rId6"/>
    <p:sldId id="261" r:id="rId7"/>
    <p:sldId id="263" r:id="rId8"/>
    <p:sldId id="262" r:id="rId10"/>
    <p:sldId id="264" r:id="rId11"/>
    <p:sldId id="267" r:id="rId12"/>
    <p:sldId id="266" r:id="rId13"/>
    <p:sldId id="272" r:id="rId14"/>
    <p:sldId id="273" r:id="rId15"/>
    <p:sldId id="275" r:id="rId16"/>
    <p:sldId id="274" r:id="rId17"/>
    <p:sldId id="270" r:id="rId18"/>
    <p:sldId id="276" r:id="rId19"/>
    <p:sldId id="312" r:id="rId20"/>
    <p:sldId id="314" r:id="rId21"/>
    <p:sldId id="277" r:id="rId22"/>
    <p:sldId id="319" r:id="rId23"/>
    <p:sldId id="281" r:id="rId24"/>
    <p:sldId id="315" r:id="rId25"/>
    <p:sldId id="282" r:id="rId26"/>
    <p:sldId id="316" r:id="rId27"/>
    <p:sldId id="283" r:id="rId28"/>
    <p:sldId id="317" r:id="rId29"/>
    <p:sldId id="310" r:id="rId30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user" initials="u" lastIdx="0" clrIdx="0"/>
  <p:cmAuthor id="3" name="dell" initials="d" lastIdx="0" clrIdx="2"/>
  <p:cmAuthor id="4" name="新课标第一网" initials="新" lastIdx="0" clrIdx="0"/>
  <p:cmAuthor id="5" name="kingsoft" initials="k" lastIdx="0" clrIdx="0"/>
  <p:cmAuthor id="6" name="TangFei" initials="T" lastIdx="0" clrIdx="5"/>
  <p:cmAuthor id="7" name="1206988966@qq.com" initials="1" lastIdx="0" clrIdx="2"/>
  <p:cmAuthor id="8" name="姜伟光" initials="姜" lastIdx="0" clrIdx="0"/>
  <p:cmAuthor id="9" name="dongyu" initials="d" lastIdx="0" clrIdx="8"/>
  <p:cmAuthor id="10" name="王子涵" initials="王" lastIdx="0" clrIdx="0"/>
  <p:cmAuthor id="11" name="MyPC" initials="M" lastIdx="0" clrIdx="11"/>
  <p:cmAuthor id="12" name="jinli" initials="j" lastIdx="0" clrIdx="0"/>
  <p:cmAuthor id="13" name="PC" initials="P" lastIdx="0" clrIdx="12"/>
  <p:cmAuthor id="15" name="李丽" initials="李" lastIdx="0" clrIdx="14"/>
  <p:cmAuthor id="16" name="Nicole Li  李倩" initials="N" lastIdx="0" clrIdx="0"/>
  <p:cmAuthor id="75" name="作者" initials="A" lastIdx="0" clrIdx="24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9883" autoAdjust="0"/>
  </p:normalViewPr>
  <p:slideViewPr>
    <p:cSldViewPr snapToGrid="0" showGuides="1">
      <p:cViewPr varScale="1">
        <p:scale>
          <a:sx n="147" d="100"/>
          <a:sy n="147" d="100"/>
        </p:scale>
        <p:origin x="-51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5" Type="http://schemas.openxmlformats.org/officeDocument/2006/relationships/tags" Target="tags/tag212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8391" y="4738688"/>
            <a:ext cx="2026444" cy="236935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z="600" noProof="1" smtClean="0"/>
            </a:fld>
            <a:endParaRPr lang="zh-CN" altLang="en-US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87291" y="4738688"/>
            <a:ext cx="2969419" cy="236935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57975" y="4738688"/>
            <a:ext cx="2025254" cy="236935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z="600" noProof="1" smtClean="0"/>
            </a:fld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46" y="92393"/>
            <a:ext cx="1356836" cy="54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16.png"/><Relationship Id="rId1" Type="http://schemas.openxmlformats.org/officeDocument/2006/relationships/tags" Target="../tags/tag9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image" Target="../media/image18.jpeg"/><Relationship Id="rId4" Type="http://schemas.openxmlformats.org/officeDocument/2006/relationships/tags" Target="../tags/tag108.xml"/><Relationship Id="rId3" Type="http://schemas.openxmlformats.org/officeDocument/2006/relationships/image" Target="../media/image17.jpeg"/><Relationship Id="rId2" Type="http://schemas.openxmlformats.org/officeDocument/2006/relationships/tags" Target="../tags/tag107.xml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20.jpeg"/><Relationship Id="rId7" Type="http://schemas.openxmlformats.org/officeDocument/2006/relationships/tags" Target="../tags/tag120.xml"/><Relationship Id="rId6" Type="http://schemas.openxmlformats.org/officeDocument/2006/relationships/image" Target="../media/image19.png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0" Type="http://schemas.openxmlformats.org/officeDocument/2006/relationships/notesSlide" Target="../notesSlides/notesSlide4.xml"/><Relationship Id="rId1" Type="http://schemas.openxmlformats.org/officeDocument/2006/relationships/tags" Target="../tags/tag11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image" Target="../media/image21.png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4.xml"/><Relationship Id="rId10" Type="http://schemas.openxmlformats.org/officeDocument/2006/relationships/tags" Target="../tags/tag129.xml"/><Relationship Id="rId1" Type="http://schemas.openxmlformats.org/officeDocument/2006/relationships/tags" Target="../tags/tag12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image" Target="../media/image23.jpeg"/><Relationship Id="rId4" Type="http://schemas.openxmlformats.org/officeDocument/2006/relationships/tags" Target="../tags/tag132.xml"/><Relationship Id="rId3" Type="http://schemas.openxmlformats.org/officeDocument/2006/relationships/image" Target="../media/image22.jpeg"/><Relationship Id="rId2" Type="http://schemas.openxmlformats.org/officeDocument/2006/relationships/tags" Target="../tags/tag131.xml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tags" Target="../tags/tag13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1" Type="http://schemas.openxmlformats.org/officeDocument/2006/relationships/slideLayout" Target="../slideLayouts/slideLayout4.xml"/><Relationship Id="rId40" Type="http://schemas.openxmlformats.org/officeDocument/2006/relationships/tags" Target="../tags/tag176.xml"/><Relationship Id="rId4" Type="http://schemas.openxmlformats.org/officeDocument/2006/relationships/tags" Target="../tags/tag142.xml"/><Relationship Id="rId39" Type="http://schemas.openxmlformats.org/officeDocument/2006/relationships/tags" Target="../tags/tag175.xml"/><Relationship Id="rId38" Type="http://schemas.openxmlformats.org/officeDocument/2006/relationships/tags" Target="../tags/tag174.xml"/><Relationship Id="rId37" Type="http://schemas.openxmlformats.org/officeDocument/2006/relationships/tags" Target="../tags/tag173.xml"/><Relationship Id="rId36" Type="http://schemas.openxmlformats.org/officeDocument/2006/relationships/tags" Target="../tags/tag172.xml"/><Relationship Id="rId35" Type="http://schemas.openxmlformats.org/officeDocument/2006/relationships/tags" Target="../tags/tag171.xml"/><Relationship Id="rId34" Type="http://schemas.openxmlformats.org/officeDocument/2006/relationships/tags" Target="../tags/tag170.xml"/><Relationship Id="rId33" Type="http://schemas.openxmlformats.org/officeDocument/2006/relationships/tags" Target="../tags/tag169.xml"/><Relationship Id="rId32" Type="http://schemas.openxmlformats.org/officeDocument/2006/relationships/tags" Target="../tags/tag168.xml"/><Relationship Id="rId31" Type="http://schemas.openxmlformats.org/officeDocument/2006/relationships/tags" Target="../tags/tag167.xml"/><Relationship Id="rId30" Type="http://schemas.openxmlformats.org/officeDocument/2006/relationships/tags" Target="../tags/tag166.xml"/><Relationship Id="rId3" Type="http://schemas.openxmlformats.org/officeDocument/2006/relationships/tags" Target="../tags/tag141.xml"/><Relationship Id="rId29" Type="http://schemas.openxmlformats.org/officeDocument/2006/relationships/tags" Target="../tags/tag165.xml"/><Relationship Id="rId28" Type="http://schemas.openxmlformats.org/officeDocument/2006/relationships/tags" Target="../tags/tag164.xml"/><Relationship Id="rId27" Type="http://schemas.openxmlformats.org/officeDocument/2006/relationships/tags" Target="../tags/tag163.xml"/><Relationship Id="rId26" Type="http://schemas.openxmlformats.org/officeDocument/2006/relationships/tags" Target="../tags/tag162.xml"/><Relationship Id="rId25" Type="http://schemas.openxmlformats.org/officeDocument/2006/relationships/tags" Target="../tags/tag161.xml"/><Relationship Id="rId24" Type="http://schemas.openxmlformats.org/officeDocument/2006/relationships/tags" Target="../tags/tag160.xml"/><Relationship Id="rId23" Type="http://schemas.openxmlformats.org/officeDocument/2006/relationships/tags" Target="../tags/tag159.xml"/><Relationship Id="rId22" Type="http://schemas.openxmlformats.org/officeDocument/2006/relationships/tags" Target="../tags/tag158.xml"/><Relationship Id="rId21" Type="http://schemas.openxmlformats.org/officeDocument/2006/relationships/tags" Target="../tags/tag157.xml"/><Relationship Id="rId20" Type="http://schemas.openxmlformats.org/officeDocument/2006/relationships/tags" Target="../tags/tag156.xml"/><Relationship Id="rId2" Type="http://schemas.openxmlformats.org/officeDocument/2006/relationships/tags" Target="../tags/tag140.xml"/><Relationship Id="rId19" Type="http://schemas.openxmlformats.org/officeDocument/2006/relationships/image" Target="../media/image25.jpeg"/><Relationship Id="rId18" Type="http://schemas.openxmlformats.org/officeDocument/2006/relationships/tags" Target="../tags/tag155.xml"/><Relationship Id="rId17" Type="http://schemas.openxmlformats.org/officeDocument/2006/relationships/tags" Target="../tags/tag154.xml"/><Relationship Id="rId16" Type="http://schemas.openxmlformats.org/officeDocument/2006/relationships/tags" Target="../tags/tag153.xml"/><Relationship Id="rId15" Type="http://schemas.openxmlformats.org/officeDocument/2006/relationships/image" Target="../media/image24.png"/><Relationship Id="rId14" Type="http://schemas.openxmlformats.org/officeDocument/2006/relationships/tags" Target="../tags/tag15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tags" Target="../tags/tag139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9" Type="http://schemas.openxmlformats.org/officeDocument/2006/relationships/slideLayout" Target="../slideLayouts/slideLayout3.xml"/><Relationship Id="rId18" Type="http://schemas.openxmlformats.org/officeDocument/2006/relationships/tags" Target="../tags/tag198.xml"/><Relationship Id="rId17" Type="http://schemas.openxmlformats.org/officeDocument/2006/relationships/tags" Target="../tags/tag197.xml"/><Relationship Id="rId16" Type="http://schemas.openxmlformats.org/officeDocument/2006/relationships/tags" Target="../tags/tag196.xml"/><Relationship Id="rId15" Type="http://schemas.openxmlformats.org/officeDocument/2006/relationships/tags" Target="../tags/tag195.xml"/><Relationship Id="rId14" Type="http://schemas.openxmlformats.org/officeDocument/2006/relationships/tags" Target="../tags/tag194.xml"/><Relationship Id="rId13" Type="http://schemas.openxmlformats.org/officeDocument/2006/relationships/tags" Target="../tags/tag193.xml"/><Relationship Id="rId12" Type="http://schemas.openxmlformats.org/officeDocument/2006/relationships/tags" Target="../tags/tag192.xml"/><Relationship Id="rId11" Type="http://schemas.openxmlformats.org/officeDocument/2006/relationships/tags" Target="../tags/tag191.xml"/><Relationship Id="rId10" Type="http://schemas.openxmlformats.org/officeDocument/2006/relationships/tags" Target="../tags/tag190.xml"/><Relationship Id="rId1" Type="http://schemas.openxmlformats.org/officeDocument/2006/relationships/tags" Target="../tags/tag181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01.xml"/><Relationship Id="rId4" Type="http://schemas.openxmlformats.org/officeDocument/2006/relationships/image" Target="../media/image27.png"/><Relationship Id="rId3" Type="http://schemas.openxmlformats.org/officeDocument/2006/relationships/tags" Target="../tags/tag200.xml"/><Relationship Id="rId2" Type="http://schemas.openxmlformats.org/officeDocument/2006/relationships/image" Target="../media/image26.jpeg"/><Relationship Id="rId1" Type="http://schemas.openxmlformats.org/officeDocument/2006/relationships/tags" Target="../tags/tag199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4.jpeg"/><Relationship Id="rId1" Type="http://schemas.openxmlformats.org/officeDocument/2006/relationships/tags" Target="../tags/tag3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image" Target="../media/image29.jpeg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image" Target="../media/image28.jpeg"/><Relationship Id="rId1" Type="http://schemas.openxmlformats.org/officeDocument/2006/relationships/tags" Target="../tags/tag20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0.xml"/><Relationship Id="rId1" Type="http://schemas.openxmlformats.org/officeDocument/2006/relationships/tags" Target="../tags/tag20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tags" Target="../tags/tag5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image" Target="../media/image5.png"/><Relationship Id="rId12" Type="http://schemas.openxmlformats.org/officeDocument/2006/relationships/slideLayout" Target="../slideLayouts/slideLayout8.xml"/><Relationship Id="rId11" Type="http://schemas.openxmlformats.org/officeDocument/2006/relationships/image" Target="../media/image6.jpeg"/><Relationship Id="rId10" Type="http://schemas.openxmlformats.org/officeDocument/2006/relationships/tags" Target="../tags/tag77.xml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image" Target="../media/image10.jpeg"/><Relationship Id="rId7" Type="http://schemas.openxmlformats.org/officeDocument/2006/relationships/tags" Target="../tags/tag81.xml"/><Relationship Id="rId6" Type="http://schemas.openxmlformats.org/officeDocument/2006/relationships/image" Target="../media/image9.jpeg"/><Relationship Id="rId5" Type="http://schemas.openxmlformats.org/officeDocument/2006/relationships/tags" Target="../tags/tag80.xml"/><Relationship Id="rId4" Type="http://schemas.openxmlformats.org/officeDocument/2006/relationships/image" Target="../media/image8.jpeg"/><Relationship Id="rId3" Type="http://schemas.openxmlformats.org/officeDocument/2006/relationships/tags" Target="../tags/tag79.xml"/><Relationship Id="rId28" Type="http://schemas.openxmlformats.org/officeDocument/2006/relationships/notesSlide" Target="../notesSlides/notesSlide2.xml"/><Relationship Id="rId27" Type="http://schemas.openxmlformats.org/officeDocument/2006/relationships/slideLayout" Target="../slideLayouts/slideLayout8.xml"/><Relationship Id="rId26" Type="http://schemas.openxmlformats.org/officeDocument/2006/relationships/tags" Target="../tags/tag95.xml"/><Relationship Id="rId25" Type="http://schemas.openxmlformats.org/officeDocument/2006/relationships/tags" Target="../tags/tag94.xml"/><Relationship Id="rId24" Type="http://schemas.openxmlformats.org/officeDocument/2006/relationships/tags" Target="../tags/tag93.xml"/><Relationship Id="rId23" Type="http://schemas.openxmlformats.org/officeDocument/2006/relationships/tags" Target="../tags/tag92.xml"/><Relationship Id="rId22" Type="http://schemas.openxmlformats.org/officeDocument/2006/relationships/tags" Target="../tags/tag91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image" Target="../media/image7.jpeg"/><Relationship Id="rId19" Type="http://schemas.openxmlformats.org/officeDocument/2006/relationships/tags" Target="../tags/tag88.xml"/><Relationship Id="rId18" Type="http://schemas.openxmlformats.org/officeDocument/2006/relationships/tags" Target="../tags/tag87.xml"/><Relationship Id="rId17" Type="http://schemas.openxmlformats.org/officeDocument/2006/relationships/tags" Target="../tags/tag86.xml"/><Relationship Id="rId16" Type="http://schemas.openxmlformats.org/officeDocument/2006/relationships/image" Target="../media/image14.jpeg"/><Relationship Id="rId15" Type="http://schemas.openxmlformats.org/officeDocument/2006/relationships/tags" Target="../tags/tag85.xml"/><Relationship Id="rId14" Type="http://schemas.openxmlformats.org/officeDocument/2006/relationships/image" Target="../media/image13.jpeg"/><Relationship Id="rId13" Type="http://schemas.openxmlformats.org/officeDocument/2006/relationships/tags" Target="../tags/tag84.xml"/><Relationship Id="rId12" Type="http://schemas.openxmlformats.org/officeDocument/2006/relationships/image" Target="../media/image12.jpeg"/><Relationship Id="rId11" Type="http://schemas.openxmlformats.org/officeDocument/2006/relationships/tags" Target="../tags/tag83.xml"/><Relationship Id="rId10" Type="http://schemas.openxmlformats.org/officeDocument/2006/relationships/image" Target="../media/image11.jpeg"/><Relationship Id="rId1" Type="http://schemas.openxmlformats.org/officeDocument/2006/relationships/tags" Target="../tags/tag78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image" Target="../media/image15.jpeg"/><Relationship Id="rId1" Type="http://schemas.openxmlformats.org/officeDocument/2006/relationships/tags" Target="../tags/tag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2"/>
          <p:cNvSpPr/>
          <p:nvPr>
            <p:custDataLst>
              <p:tags r:id="rId1"/>
            </p:custDataLst>
          </p:nvPr>
        </p:nvSpPr>
        <p:spPr>
          <a:xfrm>
            <a:off x="827485" y="927022"/>
            <a:ext cx="7705725" cy="2584274"/>
          </a:xfrm>
          <a:prstGeom prst="roundRect">
            <a:avLst>
              <a:gd name="adj" fmla="val 7272"/>
            </a:avLst>
          </a:prstGeom>
          <a:solidFill>
            <a:srgbClr val="F0EFEF">
              <a:alpha val="80000"/>
            </a:srgbClr>
          </a:solidFill>
          <a:ln>
            <a:solidFill>
              <a:srgbClr val="F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9"/>
          <p:cNvSpPr txBox="1"/>
          <p:nvPr>
            <p:custDataLst>
              <p:tags r:id="rId2"/>
            </p:custDataLst>
          </p:nvPr>
        </p:nvSpPr>
        <p:spPr>
          <a:xfrm>
            <a:off x="965360" y="1784034"/>
            <a:ext cx="7402115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2700" b="1" dirty="0">
                <a:latin typeface="+mn-ea"/>
              </a:rPr>
              <a:t>第</a:t>
            </a:r>
            <a:r>
              <a:rPr lang="en-US" altLang="zh-CN" sz="2700" b="1" dirty="0" smtClean="0">
                <a:latin typeface="+mn-ea"/>
              </a:rPr>
              <a:t>15</a:t>
            </a:r>
            <a:r>
              <a:rPr lang="zh-CN" altLang="en-US" sz="2700" b="1" dirty="0" smtClean="0">
                <a:latin typeface="+mn-ea"/>
              </a:rPr>
              <a:t>课    国共合作与北伐战争</a:t>
            </a:r>
            <a:endParaRPr lang="zh-CN" altLang="en-US" sz="2700" b="1" dirty="0">
              <a:latin typeface="+mn-ea"/>
            </a:endParaRPr>
          </a:p>
        </p:txBody>
      </p:sp>
      <p:sp>
        <p:nvSpPr>
          <p:cNvPr id="5" name="矩形: 圆角 11"/>
          <p:cNvSpPr/>
          <p:nvPr>
            <p:custDataLst>
              <p:tags r:id="rId3"/>
            </p:custDataLst>
          </p:nvPr>
        </p:nvSpPr>
        <p:spPr>
          <a:xfrm>
            <a:off x="1466017" y="1133666"/>
            <a:ext cx="6400800" cy="42512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第五单元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国共合作到国共对立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矩形: 圆角 8"/>
          <p:cNvSpPr/>
          <p:nvPr>
            <p:custDataLst>
              <p:tags r:id="rId4"/>
            </p:custDataLst>
          </p:nvPr>
        </p:nvSpPr>
        <p:spPr>
          <a:xfrm>
            <a:off x="935832" y="1052038"/>
            <a:ext cx="7489031" cy="2130073"/>
          </a:xfrm>
          <a:prstGeom prst="roundRect">
            <a:avLst>
              <a:gd name="adj" fmla="val 7272"/>
            </a:avLst>
          </a:prstGeom>
          <a:noFill/>
          <a:ln>
            <a:solidFill>
              <a:srgbClr val="A09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ce423c423edb484636953aa909a5bbe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4629" y="1419369"/>
            <a:ext cx="5995699" cy="28891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94629" y="733004"/>
            <a:ext cx="272164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Hoefler Text"/>
              </a:rPr>
              <a:t>二、国民革命过程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Hoefler Text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925387" y="1643638"/>
            <a:ext cx="1766408" cy="240181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1926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年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，广州国民政府决定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北伐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蒋介石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任北伐军总司令。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34009" y="1204803"/>
            <a:ext cx="5231523" cy="31162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591300"/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国民革命歌</a:t>
            </a:r>
            <a:r>
              <a:rPr lang="en-US" altLang="zh-CN" sz="1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1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打倒列强，打倒列强，除军阀，除军阀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努力国民革命，努力国民革命，齐奋斗，齐奋斗。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工农学兵，工农学兵，大联合，大联合。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打倒帝国主义，打倒帝国主义，齐奋斗，齐奋斗。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打倒列强，打倒列强，除军阀，除军阀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国民革命成功，国民革命成功，齐欢唱，齐欢唱。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20"/>
          <p:cNvSpPr txBox="1"/>
          <p:nvPr>
            <p:custDataLst>
              <p:tags r:id="rId3"/>
            </p:custDataLst>
          </p:nvPr>
        </p:nvSpPr>
        <p:spPr>
          <a:xfrm>
            <a:off x="5765533" y="1479420"/>
            <a:ext cx="2961501" cy="9556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80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仿宋" panose="02010609060101010101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结合材料，分析北伐的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目的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是什么？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069498" y="3000087"/>
            <a:ext cx="2540491" cy="1110112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推翻北洋军阀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统一全国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483128" y="904048"/>
            <a:ext cx="4564360" cy="38069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4818" name="内容占位符 4"/>
          <p:cNvPicPr>
            <a:picLocks noGrp="1" noChangeAspect="1"/>
          </p:cNvPicPr>
          <p:nvPr>
            <p:ph idx="4294967295"/>
            <p:custDataLst>
              <p:tags r:id="rId2"/>
            </p:custDataLst>
          </p:nvPr>
        </p:nvPicPr>
        <p:blipFill>
          <a:blip r:embed="rId3"/>
          <a:srcRect b="7281"/>
          <a:stretch>
            <a:fillRect/>
          </a:stretch>
        </p:blipFill>
        <p:spPr>
          <a:xfrm>
            <a:off x="0" y="1470025"/>
            <a:ext cx="4094163" cy="3249613"/>
          </a:xfrm>
        </p:spPr>
      </p:pic>
      <p:pic>
        <p:nvPicPr>
          <p:cNvPr id="2" name="图片 1" descr="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b="4048"/>
          <a:stretch>
            <a:fillRect/>
          </a:stretch>
        </p:blipFill>
        <p:spPr>
          <a:xfrm>
            <a:off x="5586887" y="904048"/>
            <a:ext cx="3083163" cy="3696038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643738" y="1017782"/>
            <a:ext cx="4228185" cy="35794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 anchorCtr="0"/>
          <a:lstStyle/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endParaRPr lang="en-US" altLang="zh-CN" sz="21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对象：</a:t>
            </a:r>
            <a:endParaRPr lang="en-US" altLang="zh-CN" sz="21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战场：</a:t>
            </a:r>
            <a:endParaRPr lang="en-US" altLang="zh-CN" sz="21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15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著名战役</a:t>
            </a:r>
            <a:r>
              <a:rPr lang="en-US" altLang="zh-CN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en-US" altLang="zh-CN" sz="21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14630" indent="-2146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结果：</a:t>
            </a:r>
            <a:endParaRPr lang="zh-CN" altLang="en-US" sz="21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1714738" y="1128569"/>
            <a:ext cx="17235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1926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</a:t>
            </a:r>
            <a:r>
              <a:rPr lang="en-US" altLang="zh-CN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7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月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1698046" y="1637956"/>
            <a:ext cx="310804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吴佩孚  孙传芳  张作霖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1698046" y="2110836"/>
            <a:ext cx="3116580" cy="8448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初期</a:t>
            </a:r>
            <a:r>
              <a:rPr lang="en-US" altLang="zh-CN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—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湖南  湖北</a:t>
            </a:r>
            <a:endParaRPr lang="en-US" altLang="zh-CN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  <a:p>
            <a:pPr algn="just">
              <a:lnSpc>
                <a:spcPct val="120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后期</a:t>
            </a:r>
            <a:r>
              <a:rPr lang="en-US" altLang="zh-CN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—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江西  福建  浙江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2137343" y="2882533"/>
            <a:ext cx="273672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汀泗桥、贺胜桥战役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1587752" y="3360306"/>
            <a:ext cx="3218335" cy="118115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吴佩孚、孙传芳主力</a:t>
            </a:r>
            <a:r>
              <a:rPr lang="zh-CN" altLang="en-US" sz="21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被消灭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，基本上推翻</a:t>
            </a:r>
            <a:r>
              <a:rPr lang="zh-CN" altLang="en-US" sz="21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了北洋军阀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统治。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570523" y="735232"/>
            <a:ext cx="2874937" cy="446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defRPr/>
            </a:pPr>
            <a:r>
              <a:rPr lang="en-US" altLang="zh-CN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工农革命运动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97176" y="1185209"/>
            <a:ext cx="7600857" cy="512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zh-CN"/>
            </a:defPPr>
            <a:lvl1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C00000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cs typeface="仿宋" panose="02010609060101010101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indent="0"/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随着北伐的胜利进军，各地工农革命运动也在蓬勃发展。</a:t>
            </a:r>
            <a:endParaRPr lang="zh-CN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21730" y="1772180"/>
            <a:ext cx="4050506" cy="149752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u="sng" dirty="0">
                <a:solidFill>
                  <a:sysClr val="windowText" lastClr="000000"/>
                </a:solidFill>
                <a:latin typeface="+mj-ea"/>
                <a:ea typeface="+mj-ea"/>
                <a:cs typeface="华文新魏" panose="02010800040101010101" pitchFamily="2" charset="-122"/>
              </a:rPr>
              <a:t>农民运动</a:t>
            </a:r>
            <a:r>
              <a:rPr lang="zh-CN" altLang="en-US" sz="2000" dirty="0">
                <a:solidFill>
                  <a:sysClr val="windowText" lastClr="000000"/>
                </a:solidFill>
                <a:latin typeface="+mj-ea"/>
                <a:ea typeface="+mj-ea"/>
                <a:cs typeface="华文新魏" panose="02010800040101010101" pitchFamily="2" charset="-122"/>
              </a:rPr>
              <a:t>：湖南农民协会组织会员人数由107万增至200万。</a:t>
            </a:r>
            <a:endParaRPr lang="zh-CN" altLang="en-US" sz="2000" dirty="0">
              <a:solidFill>
                <a:sysClr val="windowText" lastClr="000000"/>
              </a:solidFill>
              <a:latin typeface="+mj-ea"/>
              <a:ea typeface="+mj-ea"/>
              <a:cs typeface="华文新魏" panose="020108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ysClr val="windowText" lastClr="000000"/>
                </a:solidFill>
                <a:latin typeface="+mj-ea"/>
                <a:ea typeface="+mj-ea"/>
                <a:cs typeface="华文新魏" panose="02010800040101010101" pitchFamily="2" charset="-122"/>
              </a:rPr>
              <a:t>湖北农民协会组织会员人数由3万增至20万。</a:t>
            </a:r>
            <a:endParaRPr lang="zh-CN" altLang="en-US" sz="2000" dirty="0">
              <a:solidFill>
                <a:sysClr val="windowText" lastClr="000000"/>
              </a:solidFill>
              <a:latin typeface="+mj-ea"/>
              <a:ea typeface="+mj-ea"/>
              <a:cs typeface="华文新魏" panose="0201080004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983776" y="1904620"/>
            <a:ext cx="3698761" cy="1232645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u="sng" dirty="0">
                <a:solidFill>
                  <a:sysClr val="windowText" lastClr="000000"/>
                </a:solidFill>
                <a:latin typeface="+mj-ea"/>
                <a:ea typeface="+mj-ea"/>
                <a:cs typeface="华文新魏" panose="02010800040101010101" pitchFamily="2" charset="-122"/>
              </a:rPr>
              <a:t>工人运动</a:t>
            </a:r>
            <a:r>
              <a:rPr lang="zh-CN" altLang="en-US" sz="2100" dirty="0">
                <a:solidFill>
                  <a:sysClr val="windowText" lastClr="000000"/>
                </a:solidFill>
                <a:latin typeface="+mj-ea"/>
                <a:ea typeface="+mj-ea"/>
                <a:cs typeface="华文新魏" panose="02010800040101010101" pitchFamily="2" charset="-122"/>
              </a:rPr>
              <a:t>：1927年3月21日，上海工人第三次武装起义取得胜利，迎接北伐军进入上海。</a:t>
            </a:r>
            <a:endParaRPr lang="zh-CN" altLang="en-US" sz="2100" dirty="0">
              <a:solidFill>
                <a:sysClr val="windowText" lastClr="000000"/>
              </a:solidFill>
              <a:latin typeface="+mj-ea"/>
              <a:ea typeface="+mj-ea"/>
              <a:cs typeface="华文新魏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r="1838"/>
          <a:stretch>
            <a:fillRect/>
          </a:stretch>
        </p:blipFill>
        <p:spPr>
          <a:xfrm>
            <a:off x="974611" y="3417097"/>
            <a:ext cx="3465715" cy="131707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pic>
        <p:nvPicPr>
          <p:cNvPr id="7" name="图片 6"/>
          <p:cNvPicPr/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87815" y="3418590"/>
            <a:ext cx="3290685" cy="1247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/>
      <p:bldP spid="3" grpId="0" bldLvl="0" animBg="1"/>
      <p:bldP spid="4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hidden="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4521" t="3710" r="4877" b="4097"/>
          <a:stretch>
            <a:fillRect/>
          </a:stretch>
        </p:blipFill>
        <p:spPr>
          <a:xfrm>
            <a:off x="1084521" y="1594884"/>
            <a:ext cx="2256472" cy="2942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9" name="标题 1"/>
          <p:cNvSpPr txBox="1"/>
          <p:nvPr>
            <p:custDataLst>
              <p:tags r:id="rId3"/>
            </p:custDataLst>
          </p:nvPr>
        </p:nvSpPr>
        <p:spPr>
          <a:xfrm>
            <a:off x="619393" y="763340"/>
            <a:ext cx="1771650" cy="515540"/>
          </a:xfrm>
          <a:prstGeom prst="rect">
            <a:avLst/>
          </a:prstGeom>
          <a:solidFill>
            <a:srgbClr val="015668"/>
          </a:solidFill>
          <a:ln w="9525">
            <a:noFill/>
          </a:ln>
        </p:spPr>
        <p:txBody>
          <a:bodyPr lIns="68580" tIns="34290" rIns="68580" bIns="3429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+mj-ea"/>
                <a:ea typeface="+mj-ea"/>
              </a:rPr>
              <a:t>合作探究</a:t>
            </a:r>
            <a:endParaRPr lang="zh-CN" altLang="en-US" sz="2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2551579" y="812611"/>
            <a:ext cx="5708707" cy="446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257175" indent="-257175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胜利进军的原因有哪些？</a:t>
            </a:r>
            <a:endParaRPr lang="zh-CN" altLang="en-US" sz="24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10"/>
          <p:cNvSpPr/>
          <p:nvPr>
            <p:custDataLst>
              <p:tags r:id="rId5"/>
            </p:custDataLst>
          </p:nvPr>
        </p:nvSpPr>
        <p:spPr>
          <a:xfrm>
            <a:off x="476981" y="1435412"/>
            <a:ext cx="3456802" cy="27408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000" tIns="135000" rIns="162000" bIns="34290" rtlCol="0" anchor="t" anchorCtr="0"/>
          <a:lstStyle/>
          <a:p>
            <a:pPr algn="l" fontAlgn="auto">
              <a:lnSpc>
                <a:spcPct val="12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材料一：</a:t>
            </a:r>
            <a:r>
              <a:rPr lang="en-US" altLang="zh-CN" sz="2000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为配合北伐军，中共领导下的武汉工会发动各行业工人群起策应。铁路、轮船工人破坏和阻碍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吴佩孚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军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队</a:t>
            </a:r>
            <a:r>
              <a:rPr lang="en-US" altLang="zh-CN" sz="2000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交通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r" fontAlgn="auto">
              <a:lnSpc>
                <a:spcPct val="12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——</a:t>
            </a:r>
            <a:r>
              <a:rPr lang="en-US" altLang="zh-CN" sz="2000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杨天石等《中华民国史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》</a:t>
            </a:r>
            <a:endParaRPr lang="en-US" altLang="zh-CN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圆角矩形 10"/>
          <p:cNvSpPr/>
          <p:nvPr>
            <p:custDataLst>
              <p:tags r:id="rId6"/>
            </p:custDataLst>
          </p:nvPr>
        </p:nvSpPr>
        <p:spPr>
          <a:xfrm>
            <a:off x="4167119" y="1435412"/>
            <a:ext cx="4642763" cy="27408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000" tIns="135000" rIns="162000" bIns="34290" rtlCol="0" anchor="t" anchorCtr="0"/>
          <a:lstStyle/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材料二：</a:t>
            </a:r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从军队数量说，北洋军阀大大超过了国民革命军。但他们反动腐朽，祸国殃民，遭到全国人民的反对。三大派之间矛盾重重，不可能协同作战。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r">
              <a:lnSpc>
                <a:spcPct val="130000"/>
              </a:lnSpc>
            </a:pPr>
            <a:r>
              <a:rPr lang="en-US" altLang="zh-CN" sz="15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15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王桧林主编</a:t>
            </a:r>
            <a:r>
              <a:rPr lang="en-US" altLang="zh-CN" sz="15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15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中国现代史</a:t>
            </a:r>
            <a:r>
              <a:rPr lang="en-US" altLang="zh-CN" sz="15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》</a:t>
            </a:r>
            <a:endParaRPr lang="en-US" altLang="zh-CN" sz="15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2551579" y="699891"/>
            <a:ext cx="3062288" cy="1471041"/>
          </a:xfrm>
          <a:prstGeom prst="wedgeRoundRectCallout">
            <a:avLst>
              <a:gd name="adj1" fmla="val -70275"/>
              <a:gd name="adj2" fmla="val 37391"/>
              <a:gd name="adj3" fmla="val 16667"/>
            </a:avLst>
          </a:prstGeom>
          <a:solidFill>
            <a:schemeClr val="accent1"/>
          </a:solidFill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方正粗黑宋简体" panose="02000000000000000000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2400" b="1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 ①国共合作</a:t>
            </a:r>
            <a:r>
              <a:rPr lang="zh-CN" altLang="en-US" sz="2400" b="1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 smtClean="0"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共同</a:t>
            </a:r>
            <a:r>
              <a:rPr lang="zh-CN" altLang="en-US" sz="2400" b="1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推进</a:t>
            </a:r>
            <a:endParaRPr lang="en-US" altLang="zh-CN" sz="2400" b="1" dirty="0"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srgbClr val="FFFF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( </a:t>
            </a:r>
            <a:r>
              <a:rPr lang="zh-CN" altLang="en-US" sz="2400" b="1" dirty="0">
                <a:solidFill>
                  <a:srgbClr val="FFFF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根本原因 </a:t>
            </a:r>
            <a:r>
              <a:rPr lang="en-US" altLang="zh-CN" sz="2400" b="1" dirty="0">
                <a:solidFill>
                  <a:srgbClr val="FFFF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zh-CN" altLang="en-US" sz="2400" b="1" dirty="0">
              <a:solidFill>
                <a:srgbClr val="FFFF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350253" y="3158631"/>
            <a:ext cx="2040789" cy="915570"/>
          </a:xfrm>
          <a:prstGeom prst="wedgeRoundRectCallout">
            <a:avLst>
              <a:gd name="adj1" fmla="val -901"/>
              <a:gd name="adj2" fmla="val -102763"/>
              <a:gd name="adj3" fmla="val 16667"/>
            </a:avLst>
          </a:prstGeom>
          <a:solidFill>
            <a:schemeClr val="accent1"/>
          </a:solidFill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方正粗黑宋简体" panose="02000000000000000000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/>
            <a:r>
              <a:rPr lang="zh-CN" altLang="en-US" sz="2400" b="1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②广大工农群众的支持</a:t>
            </a:r>
            <a:endParaRPr lang="zh-CN" altLang="en-US" sz="2400" b="1" dirty="0"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5405932" y="3281536"/>
            <a:ext cx="3090079" cy="980694"/>
          </a:xfrm>
          <a:prstGeom prst="wedgeRoundRectCallout">
            <a:avLst>
              <a:gd name="adj1" fmla="val -5316"/>
              <a:gd name="adj2" fmla="val -60745"/>
              <a:gd name="adj3" fmla="val 16667"/>
            </a:avLst>
          </a:prstGeom>
          <a:solidFill>
            <a:schemeClr val="accent1"/>
          </a:solidFill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方正粗黑宋简体" panose="02000000000000000000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2400" b="1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③北洋军阀各自为战，力量涣散</a:t>
            </a:r>
            <a:endParaRPr lang="zh-CN" altLang="en-US" sz="2400" b="1" dirty="0"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2165376" y="4297817"/>
            <a:ext cx="5574106" cy="490347"/>
          </a:xfrm>
          <a:prstGeom prst="roundRect">
            <a:avLst/>
          </a:prstGeom>
          <a:solidFill>
            <a:schemeClr val="accent1"/>
          </a:solidFill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方正粗黑宋简体" panose="02000000000000000000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2400" b="1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④北伐军作战英勇，作战方针正确</a:t>
            </a:r>
            <a:endParaRPr lang="zh-CN" altLang="en-US" sz="2400" b="1" dirty="0"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573574" y="728749"/>
            <a:ext cx="4717300" cy="446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国民党内反动集团叛变革命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188" y="1326600"/>
            <a:ext cx="3610928" cy="2135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289" y="1338930"/>
            <a:ext cx="3683794" cy="2127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547110" y="3466815"/>
            <a:ext cx="3666005" cy="844847"/>
          </a:xfrm>
          <a:prstGeom prst="rect">
            <a:avLst/>
          </a:prstGeom>
          <a:noFill/>
          <a:ln>
            <a:noFill/>
          </a:ln>
          <a:effectLst>
            <a:outerShdw blurRad="101600" dist="50800" dir="5400000" sx="1000" sy="1000" algn="ctr" rotWithShape="0">
              <a:schemeClr val="bg1"/>
            </a:outerShdw>
          </a:effectLst>
        </p:spPr>
        <p:style>
          <a:lnRef idx="3">
            <a:sysClr val="window" lastClr="FFFFFF"/>
          </a:lnRef>
          <a:fillRef idx="1">
            <a:srgbClr val="70AD47"/>
          </a:fillRef>
          <a:effectRef idx="1">
            <a:srgbClr val="70AD47"/>
          </a:effectRef>
          <a:fontRef idx="minor">
            <a:sysClr val="window" lastClr="FFFFFF"/>
          </a:fontRef>
        </p:style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表现：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①蒋介石</a:t>
            </a:r>
            <a:r>
              <a:rPr lang="zh-CN" altLang="en-US" sz="21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发动四一二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反革命政变</a:t>
            </a:r>
            <a:endParaRPr lang="zh-CN" altLang="en-US" sz="21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101051" y="3591455"/>
            <a:ext cx="3088268" cy="793359"/>
          </a:xfrm>
          <a:prstGeom prst="rect">
            <a:avLst/>
          </a:prstGeom>
          <a:noFill/>
          <a:ln>
            <a:noFill/>
          </a:ln>
          <a:effectLst>
            <a:outerShdw blurRad="101600" dist="50800" dir="5400000" algn="ctr" rotWithShape="0">
              <a:schemeClr val="bg1"/>
            </a:outerShdw>
          </a:effectLst>
        </p:spPr>
        <p:style>
          <a:lnRef idx="3">
            <a:sysClr val="window" lastClr="FFFFFF"/>
          </a:lnRef>
          <a:fillRef idx="1">
            <a:srgbClr val="70AD47"/>
          </a:fillRef>
          <a:effectRef idx="1">
            <a:srgbClr val="70AD47"/>
          </a:effectRef>
          <a:fontRef idx="minor">
            <a:sysClr val="window" lastClr="FFFFFF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表现：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②汪精卫发动</a:t>
            </a:r>
            <a:endParaRPr lang="en-US" altLang="zh-CN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七一五反革命政变</a:t>
            </a:r>
            <a:endParaRPr lang="zh-CN" altLang="en-US" sz="21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210442" y="2952093"/>
            <a:ext cx="2339340" cy="438582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 spc="-75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新魏" panose="02010800040101010101" pitchFamily="2" charset="-122"/>
                <a:sym typeface="+mn-ea"/>
              </a:rPr>
              <a:t>（合作开始破裂）</a:t>
            </a:r>
            <a:endParaRPr lang="zh-CN" altLang="en-US" sz="2400" b="1" spc="-75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华文新魏" panose="0201080004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614504" y="2952093"/>
            <a:ext cx="2339340" cy="438582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 rtlCol="0" anchor="t">
            <a:spAutoFit/>
          </a:bodyPr>
          <a:lstStyle>
            <a:defPPr>
              <a:defRPr lang="zh-CN"/>
            </a:defPPr>
            <a:lvl1pPr lvl="0">
              <a:buClrTx/>
              <a:buSzTx/>
              <a:buFontTx/>
              <a:defRPr sz="2400" b="1" spc="-75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新魏" panose="02010800040101010101" pitchFamily="2" charset="-122"/>
              </a:defRPr>
            </a:lvl1pPr>
          </a:lstStyle>
          <a:p>
            <a:r>
              <a:rPr lang="zh-CN" altLang="en-US" dirty="0">
                <a:sym typeface="+mn-ea"/>
              </a:rPr>
              <a:t>（合作正式破裂）</a:t>
            </a:r>
            <a:endParaRPr lang="zh-CN" altLang="en-US" dirty="0">
              <a:sym typeface="+mn-ea"/>
            </a:endParaRPr>
          </a:p>
        </p:txBody>
      </p:sp>
      <p:sp>
        <p:nvSpPr>
          <p:cNvPr id="10" name="圆角矩形 24"/>
          <p:cNvSpPr/>
          <p:nvPr>
            <p:custDataLst>
              <p:tags r:id="rId10"/>
            </p:custDataLst>
          </p:nvPr>
        </p:nvSpPr>
        <p:spPr>
          <a:xfrm>
            <a:off x="2231085" y="3679238"/>
            <a:ext cx="5144407" cy="953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>
              <a:lnSpc>
                <a:spcPct val="130000"/>
              </a:lnSpc>
              <a:buClrTx/>
              <a:buSzTx/>
              <a:buFontTx/>
            </a:pPr>
            <a:r>
              <a:rPr lang="zh-CN" altLang="en-US" sz="2400" b="1" spc="-38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表明</a:t>
            </a:r>
            <a:r>
              <a:rPr lang="en-US" altLang="zh-CN" sz="2400" b="1" spc="-38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国共关系</a:t>
            </a:r>
            <a:r>
              <a:rPr lang="en-US" altLang="zh-CN" sz="2400" b="1" spc="-38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完全破裂</a:t>
            </a:r>
            <a:endParaRPr lang="en-US" altLang="zh-CN" sz="2400" b="1" spc="-38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vl="0" algn="ctr">
              <a:lnSpc>
                <a:spcPct val="130000"/>
              </a:lnSpc>
              <a:buClrTx/>
              <a:buSzTx/>
              <a:buFontTx/>
            </a:pPr>
            <a:r>
              <a:rPr lang="zh-CN" altLang="en-US" sz="2400" b="1" spc="-38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轰轰烈烈的</a:t>
            </a:r>
            <a:r>
              <a:rPr lang="en-US" altLang="zh-CN" sz="2400" b="1" spc="-38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国民革命</a:t>
            </a:r>
            <a:r>
              <a:rPr lang="zh-CN" altLang="en-US" sz="2400" b="1" spc="-38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最终</a:t>
            </a:r>
            <a:r>
              <a:rPr lang="en-US" altLang="zh-CN" sz="2400" b="1" spc="-38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宣告失败</a:t>
            </a:r>
            <a:r>
              <a:rPr lang="zh-CN" altLang="en-US" sz="2400" b="1" spc="-38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！</a:t>
            </a:r>
            <a:endParaRPr lang="en-US" altLang="zh-CN" sz="2400" b="1" spc="-38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/>
      <p:bldP spid="6" grpId="0"/>
      <p:bldP spid="7" grpId="0"/>
      <p:bldP spid="8" grpId="0" bldLvl="0" animBg="1"/>
      <p:bldP spid="9" grpId="0" bldLvl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1891502" y="1573875"/>
            <a:ext cx="6383588" cy="3205213"/>
            <a:chOff x="513" y="501"/>
            <a:chExt cx="17556" cy="8938"/>
          </a:xfrm>
        </p:grpSpPr>
        <p:sp>
          <p:nvSpPr>
            <p:cNvPr id="11" name="文本框 10"/>
            <p:cNvSpPr txBox="1"/>
            <p:nvPr>
              <p:custDataLst>
                <p:tags r:id="rId2"/>
              </p:custDataLst>
            </p:nvPr>
          </p:nvSpPr>
          <p:spPr>
            <a:xfrm>
              <a:off x="513" y="501"/>
              <a:ext cx="17427" cy="89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  <a:p>
              <a:endParaRPr lang="zh-CN" altLang="en-US" sz="1000"/>
            </a:p>
          </p:txBody>
        </p:sp>
        <p:grpSp>
          <p:nvGrpSpPr>
            <p:cNvPr id="12" name="组合 11"/>
            <p:cNvGrpSpPr/>
            <p:nvPr>
              <p:custDataLst>
                <p:tags r:id="rId3"/>
              </p:custDataLst>
            </p:nvPr>
          </p:nvGrpSpPr>
          <p:grpSpPr>
            <a:xfrm>
              <a:off x="1417" y="825"/>
              <a:ext cx="16652" cy="8363"/>
              <a:chOff x="1465" y="1176"/>
              <a:chExt cx="16652" cy="9576"/>
            </a:xfrm>
          </p:grpSpPr>
          <p:grpSp>
            <p:nvGrpSpPr>
              <p:cNvPr id="13" name="组合 12"/>
              <p:cNvGrpSpPr/>
              <p:nvPr>
                <p:custDataLst>
                  <p:tags r:id="rId4"/>
                </p:custDataLst>
              </p:nvPr>
            </p:nvGrpSpPr>
            <p:grpSpPr>
              <a:xfrm>
                <a:off x="1575" y="4451"/>
                <a:ext cx="4578" cy="1896"/>
                <a:chOff x="1591" y="4451"/>
                <a:chExt cx="4578" cy="1896"/>
              </a:xfrm>
            </p:grpSpPr>
            <p:sp>
              <p:nvSpPr>
                <p:cNvPr id="44" name="右大括号 43"/>
                <p:cNvSpPr/>
                <p:nvPr>
                  <p:custDataLst>
                    <p:tags r:id="rId5"/>
                  </p:custDataLst>
                </p:nvPr>
              </p:nvSpPr>
              <p:spPr>
                <a:xfrm rot="5400000">
                  <a:off x="3584" y="3603"/>
                  <a:ext cx="708" cy="2404"/>
                </a:xfrm>
                <a:prstGeom prst="rightBrace">
                  <a:avLst>
                    <a:gd name="adj1" fmla="val 54299"/>
                    <a:gd name="adj2" fmla="val 50000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60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8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94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96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92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88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91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87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900" kern="0" dirty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矩形 44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1591" y="5315"/>
                  <a:ext cx="4578" cy="103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800" b="1">
                      <a:solidFill>
                        <a:schemeClr val="bg1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南京临时政府</a:t>
                  </a:r>
                  <a:endParaRPr lang="zh-CN" altLang="en-US" sz="1800" b="1">
                    <a:solidFill>
                      <a:schemeClr val="bg1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</p:txBody>
            </p:sp>
          </p:grpSp>
          <p:grpSp>
            <p:nvGrpSpPr>
              <p:cNvPr id="14" name="组合 13"/>
              <p:cNvGrpSpPr/>
              <p:nvPr>
                <p:custDataLst>
                  <p:tags r:id="rId7"/>
                </p:custDataLst>
              </p:nvPr>
            </p:nvGrpSpPr>
            <p:grpSpPr>
              <a:xfrm>
                <a:off x="5124" y="4451"/>
                <a:ext cx="6241" cy="1914"/>
                <a:chOff x="5140" y="4451"/>
                <a:chExt cx="6241" cy="1914"/>
              </a:xfrm>
            </p:grpSpPr>
            <p:sp>
              <p:nvSpPr>
                <p:cNvPr id="42" name="右大括号 41"/>
                <p:cNvSpPr/>
                <p:nvPr>
                  <p:custDataLst>
                    <p:tags r:id="rId8"/>
                  </p:custDataLst>
                </p:nvPr>
              </p:nvSpPr>
              <p:spPr>
                <a:xfrm rot="5400000">
                  <a:off x="7924" y="1667"/>
                  <a:ext cx="674" cy="6241"/>
                </a:xfrm>
                <a:prstGeom prst="rightBrace">
                  <a:avLst>
                    <a:gd name="adj1" fmla="val 54299"/>
                    <a:gd name="adj2" fmla="val 50000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60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8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94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96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92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88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91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87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900" kern="0" dirty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矩形 42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6806" y="5332"/>
                  <a:ext cx="3183" cy="103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800" b="1">
                      <a:solidFill>
                        <a:schemeClr val="bg1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北洋政府</a:t>
                  </a:r>
                  <a:endParaRPr lang="zh-CN" altLang="en-US" sz="1800" b="1">
                    <a:solidFill>
                      <a:schemeClr val="bg1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</p:txBody>
            </p:sp>
          </p:grpSp>
          <p:grpSp>
            <p:nvGrpSpPr>
              <p:cNvPr id="15" name="组合 14"/>
              <p:cNvGrpSpPr/>
              <p:nvPr>
                <p:custDataLst>
                  <p:tags r:id="rId10"/>
                </p:custDataLst>
              </p:nvPr>
            </p:nvGrpSpPr>
            <p:grpSpPr>
              <a:xfrm>
                <a:off x="11382" y="4485"/>
                <a:ext cx="5461" cy="1843"/>
                <a:chOff x="11382" y="4485"/>
                <a:chExt cx="5461" cy="1843"/>
              </a:xfrm>
            </p:grpSpPr>
            <p:sp>
              <p:nvSpPr>
                <p:cNvPr id="40" name="右大括号 39"/>
                <p:cNvSpPr/>
                <p:nvPr>
                  <p:custDataLst>
                    <p:tags r:id="rId11"/>
                  </p:custDataLst>
                </p:nvPr>
              </p:nvSpPr>
              <p:spPr>
                <a:xfrm rot="5400000">
                  <a:off x="13775" y="2091"/>
                  <a:ext cx="674" cy="5461"/>
                </a:xfrm>
                <a:prstGeom prst="rightBrace">
                  <a:avLst>
                    <a:gd name="adj1" fmla="val 54299"/>
                    <a:gd name="adj2" fmla="val 50000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60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8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94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96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92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88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91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87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900" kern="0" dirty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矩形 40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11967" y="5295"/>
                  <a:ext cx="4873" cy="1033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800" b="1">
                      <a:solidFill>
                        <a:schemeClr val="bg1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南京国民政府</a:t>
                  </a:r>
                  <a:endParaRPr lang="zh-CN" altLang="en-US" sz="1800" b="1">
                    <a:solidFill>
                      <a:schemeClr val="bg1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</p:txBody>
            </p:sp>
          </p:grpSp>
          <p:grpSp>
            <p:nvGrpSpPr>
              <p:cNvPr id="16" name="组合 8"/>
              <p:cNvGrpSpPr/>
              <p:nvPr>
                <p:custDataLst>
                  <p:tags r:id="rId13"/>
                </p:custDataLst>
              </p:nvPr>
            </p:nvGrpSpPr>
            <p:grpSpPr>
              <a:xfrm>
                <a:off x="1746" y="7042"/>
                <a:ext cx="6740" cy="2986"/>
                <a:chOff x="453169" y="4796473"/>
                <a:chExt cx="3445061" cy="1777582"/>
              </a:xfrm>
            </p:grpSpPr>
            <p:pic>
              <p:nvPicPr>
                <p:cNvPr id="38" name="图片 7"/>
                <p:cNvPicPr>
                  <a:picLocks noChangeAspect="1"/>
                </p:cNvPicPr>
                <p:nvPr>
                  <p:custDataLst>
                    <p:tags r:id="rId14"/>
                  </p:custDataLst>
                </p:nvPr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8875" y="4796473"/>
                  <a:ext cx="2839355" cy="177758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9" name="TextBox 5"/>
                <p:cNvSpPr txBox="1"/>
                <p:nvPr>
                  <p:custDataLst>
                    <p:tags r:id="rId16"/>
                  </p:custDataLst>
                </p:nvPr>
              </p:nvSpPr>
              <p:spPr>
                <a:xfrm>
                  <a:off x="453169" y="4916788"/>
                  <a:ext cx="605705" cy="15369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vert="eaVert" anchor="t" anchorCtr="0">
                  <a:spAutoFit/>
                </a:bodyPr>
                <a:lstStyle/>
                <a:p>
                  <a:pPr algn="ctr"/>
                  <a:r>
                    <a:rPr lang="zh-CN" altLang="en-US" sz="1600" b="1">
                      <a:latin typeface="+mj-ea"/>
                      <a:ea typeface="+mj-ea"/>
                    </a:rPr>
                    <a:t>五色旗</a:t>
                  </a:r>
                  <a:endParaRPr lang="zh-CN" altLang="en-US" sz="1600" b="1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7" name="组合 16"/>
              <p:cNvGrpSpPr/>
              <p:nvPr>
                <p:custDataLst>
                  <p:tags r:id="rId17"/>
                </p:custDataLst>
              </p:nvPr>
            </p:nvGrpSpPr>
            <p:grpSpPr>
              <a:xfrm>
                <a:off x="9973" y="6855"/>
                <a:ext cx="7733" cy="3897"/>
                <a:chOff x="10877" y="270"/>
                <a:chExt cx="7733" cy="3897"/>
              </a:xfrm>
            </p:grpSpPr>
            <p:pic>
              <p:nvPicPr>
                <p:cNvPr id="36" name="图片 35" descr="t01016958132cf750de"/>
                <p:cNvPicPr>
                  <a:picLocks noChangeAspect="1"/>
                </p:cNvPicPr>
                <p:nvPr>
                  <p:custDataLst>
                    <p:tags r:id="rId18"/>
                  </p:custDataLst>
                </p:nvPr>
              </p:nvPicPr>
              <p:blipFill>
                <a:blip r:embed="rId19"/>
                <a:srcRect b="8427"/>
                <a:stretch>
                  <a:fillRect/>
                </a:stretch>
              </p:blipFill>
              <p:spPr>
                <a:xfrm>
                  <a:off x="12022" y="270"/>
                  <a:ext cx="5853" cy="3173"/>
                </a:xfrm>
                <a:prstGeom prst="rect">
                  <a:avLst/>
                </a:prstGeom>
              </p:spPr>
            </p:pic>
            <p:sp>
              <p:nvSpPr>
                <p:cNvPr id="37" name="Rectangle 7"/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10877" y="3443"/>
                  <a:ext cx="7733" cy="72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/>
                <a:lstStyle/>
                <a:p>
                  <a:pPr algn="ctr"/>
                  <a:r>
                    <a:rPr lang="zh-CN" altLang="en-US" sz="1600" b="1">
                      <a:latin typeface="+mj-ea"/>
                      <a:ea typeface="+mj-ea"/>
                      <a:cs typeface="方正宋刻本秀楷简体" panose="02000000000000000000" charset="-122"/>
                    </a:rPr>
                    <a:t>青天白日满地红旗</a:t>
                  </a:r>
                  <a:endParaRPr lang="zh-CN" altLang="en-US" sz="1600" b="1">
                    <a:latin typeface="+mj-ea"/>
                    <a:ea typeface="+mj-ea"/>
                    <a:cs typeface="方正宋刻本秀楷简体" panose="02000000000000000000" charset="-122"/>
                  </a:endParaRPr>
                </a:p>
              </p:txBody>
            </p:sp>
          </p:grpSp>
          <p:grpSp>
            <p:nvGrpSpPr>
              <p:cNvPr id="18" name="组合 17"/>
              <p:cNvGrpSpPr/>
              <p:nvPr>
                <p:custDataLst>
                  <p:tags r:id="rId21"/>
                </p:custDataLst>
              </p:nvPr>
            </p:nvGrpSpPr>
            <p:grpSpPr>
              <a:xfrm>
                <a:off x="1465" y="3216"/>
                <a:ext cx="16652" cy="1219"/>
                <a:chOff x="1481" y="3231"/>
                <a:chExt cx="16652" cy="1219"/>
              </a:xfrm>
            </p:grpSpPr>
            <p:grpSp>
              <p:nvGrpSpPr>
                <p:cNvPr id="25" name="组合 24"/>
                <p:cNvGrpSpPr/>
                <p:nvPr>
                  <p:custDataLst>
                    <p:tags r:id="rId22"/>
                  </p:custDataLst>
                </p:nvPr>
              </p:nvGrpSpPr>
              <p:grpSpPr>
                <a:xfrm>
                  <a:off x="1591" y="4162"/>
                  <a:ext cx="16114" cy="289"/>
                  <a:chOff x="1591" y="4162"/>
                  <a:chExt cx="16114" cy="289"/>
                </a:xfrm>
              </p:grpSpPr>
              <p:sp>
                <p:nvSpPr>
                  <p:cNvPr id="31" name="Line 13"/>
                  <p:cNvSpPr>
                    <a:spLocks noChangeShapeType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 flipV="1">
                    <a:off x="1591" y="4305"/>
                    <a:ext cx="16115" cy="3"/>
                  </a:xfrm>
                  <a:prstGeom prst="line">
                    <a:avLst/>
                  </a:prstGeom>
                  <a:noFill/>
                  <a:ln w="47625" cmpd="sng">
                    <a:solidFill>
                      <a:srgbClr val="C00000"/>
                    </a:solidFill>
                    <a:prstDash val="solid"/>
                    <a:round/>
                    <a:tailEnd type="triangle" w="med" len="med"/>
                  </a:ln>
                  <a:effectLst/>
                </p:spPr>
                <p:txBody>
                  <a:bodyPr lIns="68401" tIns="34200" rIns="68401" bIns="34200"/>
                  <a:lstStyle>
                    <a:defPPr>
                      <a:defRPr lang="zh-CN"/>
                    </a:defPPr>
                    <a:lvl1pPr marL="0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600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835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9435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9670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9270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8870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9105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8705" algn="l" defTabSz="1219835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685800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zh-CN" altLang="en-US" sz="800" kern="0" dirty="0">
                      <a:ln>
                        <a:solidFill>
                          <a:srgbClr val="FFD347"/>
                        </a:solidFill>
                      </a:ln>
                      <a:solidFill>
                        <a:sysClr val="windowText" lastClr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椭圆 31"/>
                  <p:cNvSpPr/>
                  <p:nvPr>
                    <p:custDataLst>
                      <p:tags r:id="rId24"/>
                    </p:custDataLst>
                  </p:nvPr>
                </p:nvSpPr>
                <p:spPr>
                  <a:xfrm>
                    <a:off x="2626" y="4162"/>
                    <a:ext cx="305" cy="28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/>
                  </a:p>
                </p:txBody>
              </p:sp>
              <p:sp>
                <p:nvSpPr>
                  <p:cNvPr id="33" name="椭圆 32"/>
                  <p:cNvSpPr/>
                  <p:nvPr>
                    <p:custDataLst>
                      <p:tags r:id="rId25"/>
                    </p:custDataLst>
                  </p:nvPr>
                </p:nvSpPr>
                <p:spPr>
                  <a:xfrm>
                    <a:off x="4999" y="4163"/>
                    <a:ext cx="305" cy="28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/>
                  </a:p>
                </p:txBody>
              </p:sp>
              <p:sp>
                <p:nvSpPr>
                  <p:cNvPr id="34" name="椭圆 33"/>
                  <p:cNvSpPr/>
                  <p:nvPr>
                    <p:custDataLst>
                      <p:tags r:id="rId26"/>
                    </p:custDataLst>
                  </p:nvPr>
                </p:nvSpPr>
                <p:spPr>
                  <a:xfrm>
                    <a:off x="11209" y="4162"/>
                    <a:ext cx="305" cy="28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/>
                  </a:p>
                </p:txBody>
              </p:sp>
              <p:sp>
                <p:nvSpPr>
                  <p:cNvPr id="35" name="椭圆 34"/>
                  <p:cNvSpPr/>
                  <p:nvPr>
                    <p:custDataLst>
                      <p:tags r:id="rId27"/>
                    </p:custDataLst>
                  </p:nvPr>
                </p:nvSpPr>
                <p:spPr>
                  <a:xfrm>
                    <a:off x="16661" y="4162"/>
                    <a:ext cx="305" cy="28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/>
                  </a:p>
                </p:txBody>
              </p:sp>
            </p:grpSp>
            <p:grpSp>
              <p:nvGrpSpPr>
                <p:cNvPr id="26" name="组合 25"/>
                <p:cNvGrpSpPr/>
                <p:nvPr>
                  <p:custDataLst>
                    <p:tags r:id="rId28"/>
                  </p:custDataLst>
                </p:nvPr>
              </p:nvGrpSpPr>
              <p:grpSpPr>
                <a:xfrm>
                  <a:off x="1481" y="3231"/>
                  <a:ext cx="16653" cy="744"/>
                  <a:chOff x="1481" y="3231"/>
                  <a:chExt cx="16653" cy="744"/>
                </a:xfrm>
              </p:grpSpPr>
              <p:sp>
                <p:nvSpPr>
                  <p:cNvPr id="27" name="矩形 26"/>
                  <p:cNvSpPr/>
                  <p:nvPr>
                    <p:custDataLst>
                      <p:tags r:id="rId29"/>
                    </p:custDataLst>
                  </p:nvPr>
                </p:nvSpPr>
                <p:spPr>
                  <a:xfrm>
                    <a:off x="4020" y="3231"/>
                    <a:ext cx="3111" cy="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sz="1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宋刻本秀楷简体" panose="02000000000000000000" charset="-122"/>
                        <a:cs typeface="Times New Roman" panose="02020603050405020304" pitchFamily="18" charset="0"/>
                        <a:sym typeface="+mn-ea"/>
                      </a:rPr>
                      <a:t>1912.4.1</a:t>
                    </a:r>
                    <a:endParaRPr lang="en-US" sz="18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方正宋刻本秀楷简体" panose="02000000000000000000" charset="-122"/>
                      <a:cs typeface="Times New Roman" panose="02020603050405020304" pitchFamily="18" charset="0"/>
                      <a:sym typeface="+mn-ea"/>
                    </a:endParaRPr>
                  </a:p>
                </p:txBody>
              </p:sp>
              <p:sp>
                <p:nvSpPr>
                  <p:cNvPr id="28" name="矩形 27"/>
                  <p:cNvSpPr/>
                  <p:nvPr>
                    <p:custDataLst>
                      <p:tags r:id="rId30"/>
                    </p:custDataLst>
                  </p:nvPr>
                </p:nvSpPr>
                <p:spPr>
                  <a:xfrm>
                    <a:off x="1481" y="3231"/>
                    <a:ext cx="3111" cy="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宋刻本秀楷简体" panose="02000000000000000000" charset="-122"/>
                        <a:cs typeface="Times New Roman" panose="02020603050405020304" pitchFamily="18" charset="0"/>
                        <a:sym typeface="+mn-ea"/>
                      </a:rPr>
                      <a:t>1912.1.1</a:t>
                    </a:r>
                    <a:endParaRPr lang="en-US" sz="18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方正宋刻本秀楷简体" panose="02000000000000000000" charset="-122"/>
                      <a:cs typeface="Times New Roman" panose="02020603050405020304" pitchFamily="18" charset="0"/>
                      <a:sym typeface="+mn-ea"/>
                    </a:endParaRPr>
                  </a:p>
                </p:txBody>
              </p:sp>
              <p:sp>
                <p:nvSpPr>
                  <p:cNvPr id="29" name="矩形 28"/>
                  <p:cNvSpPr/>
                  <p:nvPr>
                    <p:custDataLst>
                      <p:tags r:id="rId31"/>
                    </p:custDataLst>
                  </p:nvPr>
                </p:nvSpPr>
                <p:spPr>
                  <a:xfrm>
                    <a:off x="15024" y="3231"/>
                    <a:ext cx="3111" cy="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宋刻本秀楷简体" panose="02000000000000000000" charset="-122"/>
                        <a:cs typeface="Times New Roman" panose="02020603050405020304" pitchFamily="18" charset="0"/>
                        <a:sym typeface="+mn-ea"/>
                      </a:rPr>
                      <a:t>1949</a:t>
                    </a:r>
                    <a:endParaRPr lang="en-US" sz="18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方正宋刻本秀楷简体" panose="02000000000000000000" charset="-122"/>
                      <a:cs typeface="Times New Roman" panose="02020603050405020304" pitchFamily="18" charset="0"/>
                      <a:sym typeface="+mn-ea"/>
                    </a:endParaRPr>
                  </a:p>
                </p:txBody>
              </p:sp>
              <p:sp>
                <p:nvSpPr>
                  <p:cNvPr id="30" name="矩形 29"/>
                  <p:cNvSpPr/>
                  <p:nvPr>
                    <p:custDataLst>
                      <p:tags r:id="rId32"/>
                    </p:custDataLst>
                  </p:nvPr>
                </p:nvSpPr>
                <p:spPr>
                  <a:xfrm>
                    <a:off x="9806" y="3231"/>
                    <a:ext cx="3111" cy="7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宋刻本秀楷简体" panose="02000000000000000000" charset="-122"/>
                        <a:cs typeface="Times New Roman" panose="02020603050405020304" pitchFamily="18" charset="0"/>
                        <a:sym typeface="+mn-ea"/>
                      </a:rPr>
                      <a:t>1928</a:t>
                    </a:r>
                    <a:endParaRPr lang="en-US" sz="18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方正宋刻本秀楷简体" panose="02000000000000000000" charset="-122"/>
                      <a:cs typeface="Times New Roman" panose="02020603050405020304" pitchFamily="18" charset="0"/>
                      <a:sym typeface="+mn-ea"/>
                    </a:endParaRPr>
                  </a:p>
                </p:txBody>
              </p:sp>
            </p:grpSp>
          </p:grpSp>
          <p:grpSp>
            <p:nvGrpSpPr>
              <p:cNvPr id="19" name="组合 18"/>
              <p:cNvGrpSpPr/>
              <p:nvPr>
                <p:custDataLst>
                  <p:tags r:id="rId33"/>
                </p:custDataLst>
              </p:nvPr>
            </p:nvGrpSpPr>
            <p:grpSpPr>
              <a:xfrm>
                <a:off x="4472" y="1176"/>
                <a:ext cx="3202" cy="2040"/>
                <a:chOff x="4488" y="1176"/>
                <a:chExt cx="3202" cy="2040"/>
              </a:xfrm>
            </p:grpSpPr>
            <p:sp>
              <p:nvSpPr>
                <p:cNvPr id="23" name="右大括号 22"/>
                <p:cNvSpPr/>
                <p:nvPr>
                  <p:custDataLst>
                    <p:tags r:id="rId34"/>
                  </p:custDataLst>
                </p:nvPr>
              </p:nvSpPr>
              <p:spPr>
                <a:xfrm rot="16200000">
                  <a:off x="5835" y="1921"/>
                  <a:ext cx="508" cy="2083"/>
                </a:xfrm>
                <a:prstGeom prst="rightBrace">
                  <a:avLst>
                    <a:gd name="adj1" fmla="val 54299"/>
                    <a:gd name="adj2" fmla="val 50000"/>
                  </a:avLst>
                </a:prstGeom>
                <a:noFill/>
                <a:ln w="28575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60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8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94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96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92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88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91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87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900" kern="0" dirty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矩形 23"/>
                <p:cNvSpPr/>
                <p:nvPr>
                  <p:custDataLst>
                    <p:tags r:id="rId35"/>
                  </p:custDataLst>
                </p:nvPr>
              </p:nvSpPr>
              <p:spPr>
                <a:xfrm>
                  <a:off x="4488" y="1176"/>
                  <a:ext cx="3202" cy="127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800" b="1">
                      <a:solidFill>
                        <a:srgbClr val="0070C0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袁世凯</a:t>
                  </a:r>
                  <a:endParaRPr lang="zh-CN" altLang="en-US" sz="1800" b="1">
                    <a:solidFill>
                      <a:srgbClr val="0070C0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  <a:p>
                  <a:pPr algn="ctr"/>
                  <a:r>
                    <a:rPr lang="zh-CN" altLang="en-US" sz="1800" b="1">
                      <a:solidFill>
                        <a:srgbClr val="0070C0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统治时期</a:t>
                  </a:r>
                  <a:endParaRPr lang="zh-CN" altLang="en-US" sz="1800" b="1">
                    <a:solidFill>
                      <a:srgbClr val="0070C0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</p:txBody>
            </p:sp>
          </p:grpSp>
          <p:grpSp>
            <p:nvGrpSpPr>
              <p:cNvPr id="20" name="组合 19"/>
              <p:cNvGrpSpPr/>
              <p:nvPr>
                <p:custDataLst>
                  <p:tags r:id="rId36"/>
                </p:custDataLst>
              </p:nvPr>
            </p:nvGrpSpPr>
            <p:grpSpPr>
              <a:xfrm>
                <a:off x="7115" y="1176"/>
                <a:ext cx="4250" cy="2039"/>
                <a:chOff x="7131" y="1176"/>
                <a:chExt cx="4250" cy="2039"/>
              </a:xfrm>
            </p:grpSpPr>
            <p:sp>
              <p:nvSpPr>
                <p:cNvPr id="21" name="右大括号 20"/>
                <p:cNvSpPr/>
                <p:nvPr>
                  <p:custDataLst>
                    <p:tags r:id="rId37"/>
                  </p:custDataLst>
                </p:nvPr>
              </p:nvSpPr>
              <p:spPr>
                <a:xfrm rot="16200000">
                  <a:off x="9002" y="836"/>
                  <a:ext cx="508" cy="4251"/>
                </a:xfrm>
                <a:prstGeom prst="rightBrace">
                  <a:avLst>
                    <a:gd name="adj1" fmla="val 54299"/>
                    <a:gd name="adj2" fmla="val 50000"/>
                  </a:avLst>
                </a:prstGeom>
                <a:noFill/>
                <a:ln w="28575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60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8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943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96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92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8870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91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8705" algn="l" defTabSz="1219835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900" kern="0" dirty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矩形 21"/>
                <p:cNvSpPr/>
                <p:nvPr>
                  <p:custDataLst>
                    <p:tags r:id="rId38"/>
                  </p:custDataLst>
                </p:nvPr>
              </p:nvSpPr>
              <p:spPr>
                <a:xfrm>
                  <a:off x="7690" y="1176"/>
                  <a:ext cx="3202" cy="127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800" b="1" dirty="0">
                      <a:solidFill>
                        <a:srgbClr val="0070C0"/>
                      </a:solidFill>
                      <a:latin typeface="+mj-ea"/>
                      <a:ea typeface="+mj-ea"/>
                      <a:cs typeface="苏新诗柳楷简" panose="02010600000101010101" charset="-122"/>
                      <a:sym typeface="+mn-ea"/>
                    </a:rPr>
                    <a:t>军阀割据混战时期</a:t>
                  </a:r>
                  <a:endParaRPr lang="zh-CN" altLang="en-US" sz="1800" b="1" dirty="0">
                    <a:solidFill>
                      <a:srgbClr val="0070C0"/>
                    </a:solidFill>
                    <a:latin typeface="+mj-ea"/>
                    <a:ea typeface="+mj-ea"/>
                    <a:cs typeface="苏新诗柳楷简" panose="02010600000101010101" charset="-122"/>
                    <a:sym typeface="+mn-ea"/>
                  </a:endParaRPr>
                </a:p>
              </p:txBody>
            </p:sp>
          </p:grpSp>
        </p:grpSp>
      </p:grpSp>
      <p:sp>
        <p:nvSpPr>
          <p:cNvPr id="46" name="矩形 45"/>
          <p:cNvSpPr/>
          <p:nvPr>
            <p:custDataLst>
              <p:tags r:id="rId39"/>
            </p:custDataLst>
          </p:nvPr>
        </p:nvSpPr>
        <p:spPr>
          <a:xfrm>
            <a:off x="447573" y="732108"/>
            <a:ext cx="8330667" cy="896784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1928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年底，</a:t>
            </a:r>
            <a:r>
              <a:rPr lang="zh-CN" altLang="en-US" sz="2400" b="1" noProof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张学良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宣布“服从国民政府，改易旗帜”</a:t>
            </a:r>
            <a:r>
              <a:rPr lang="zh-CN" altLang="en-US" sz="2400" b="1" noProof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南京政府在名义上统一全国</a:t>
            </a:r>
            <a:endParaRPr lang="zh-CN" altLang="en-US" sz="2400" b="1" noProof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4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412623" y="747422"/>
            <a:ext cx="8365618" cy="9239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34289" tIns="34289" rIns="34289" bIns="34289" numCol="1" spcCol="28575" rtlCol="0" anchor="t" forceAA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【合作探究】北伐战争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取得了巨大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成功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，但为什么又说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国民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大革命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失败了？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  <a:sym typeface="+mn-ea"/>
            </a:endParaRPr>
          </a:p>
        </p:txBody>
      </p:sp>
      <p:sp>
        <p:nvSpPr>
          <p:cNvPr id="3" name="Text Box 3"/>
          <p:cNvSpPr txBox="1"/>
          <p:nvPr>
            <p:custDataLst>
              <p:tags r:id="rId2"/>
            </p:custDataLst>
          </p:nvPr>
        </p:nvSpPr>
        <p:spPr>
          <a:xfrm>
            <a:off x="357283" y="1708746"/>
            <a:ext cx="4238149" cy="2980816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北伐战争取得了巨大胜利，基本消灭了北洋军阀。</a:t>
            </a: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北伐只是大革命进程中的一个阶段。</a:t>
            </a:r>
            <a:endParaRPr lang="zh-CN" altLang="en-US" sz="22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国民大革命运动包括的范围非常广泛，有农民运动、工人起义和北伐战争等，北伐战争是国民革命运动中的高潮事件。</a:t>
            </a:r>
            <a:endParaRPr lang="zh-CN" altLang="en-US" sz="22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595432" y="1945032"/>
            <a:ext cx="4269105" cy="2452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北伐虽然打垮了旧军阀，但却出现了以蒋介石为代表的新军阀，新军阀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对内镇压，对外出卖国家和民族的利益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，是大地主和大资产阶级的代表。中国半殖民地半封建的社会性质没有改变。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585216" y="1177747"/>
            <a:ext cx="8119872" cy="2355495"/>
            <a:chOff x="1013" y="3330"/>
            <a:chExt cx="15685" cy="3945"/>
          </a:xfrm>
        </p:grpSpPr>
        <p:sp>
          <p:nvSpPr>
            <p:cNvPr id="3" name="AutoShape 3"/>
            <p:cNvSpPr/>
            <p:nvPr>
              <p:custDataLst>
                <p:tags r:id="rId2"/>
              </p:custDataLst>
            </p:nvPr>
          </p:nvSpPr>
          <p:spPr>
            <a:xfrm>
              <a:off x="1013" y="3330"/>
              <a:ext cx="15685" cy="3945"/>
            </a:xfrm>
            <a:prstGeom prst="rightArrow">
              <a:avLst>
                <a:gd name="adj1" fmla="val 66203"/>
                <a:gd name="adj2" fmla="val 22566"/>
              </a:avLst>
            </a:prstGeom>
            <a:solidFill>
              <a:schemeClr val="accent1"/>
            </a:solidFill>
            <a:ln w="38100" cap="flat" cmpd="sng">
              <a:solidFill>
                <a:schemeClr val="accent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 fontAlgn="base"/>
              <a:endParaRPr lang="zh-CN" altLang="en-US" strike="noStrike" noProof="1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5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4" y="4386"/>
              <a:ext cx="1671" cy="2282"/>
              <a:chOff x="1995500" y="2272516"/>
              <a:chExt cx="1060787" cy="1448414"/>
            </a:xfrm>
          </p:grpSpPr>
          <p:sp>
            <p:nvSpPr>
              <p:cNvPr id="19" name="Rectangle 4"/>
              <p:cNvSpPr/>
              <p:nvPr>
                <p:custDataLst>
                  <p:tags r:id="rId4"/>
                </p:custDataLst>
              </p:nvPr>
            </p:nvSpPr>
            <p:spPr>
              <a:xfrm>
                <a:off x="1995500" y="2272516"/>
                <a:ext cx="1018281" cy="956461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 eaLnBrk="0" hangingPunct="0"/>
                <a:r>
                  <a:rPr lang="zh-CN" altLang="en-US" sz="20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中共三大</a:t>
                </a:r>
                <a:endPara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" name="TextBox 30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2039008" y="3228544"/>
                <a:ext cx="1017279" cy="492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ctr" eaLnBrk="0" hangingPunct="0"/>
                <a:r>
                  <a:rPr lang="en-US" altLang="zh-CN" sz="1800" b="1" dirty="0">
                    <a:solidFill>
                      <a:schemeClr val="bg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1923</a:t>
                </a:r>
                <a:endParaRPr lang="en-US" altLang="zh-CN" sz="1800" b="1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6" name="组合 42"/>
            <p:cNvGrpSpPr/>
            <p:nvPr>
              <p:custDataLst>
                <p:tags r:id="rId6"/>
              </p:custDataLst>
            </p:nvPr>
          </p:nvGrpSpPr>
          <p:grpSpPr>
            <a:xfrm>
              <a:off x="10932" y="4425"/>
              <a:ext cx="1665" cy="2301"/>
              <a:chOff x="5702188" y="2283511"/>
              <a:chExt cx="1056648" cy="1460501"/>
            </a:xfrm>
          </p:grpSpPr>
          <p:sp>
            <p:nvSpPr>
              <p:cNvPr id="17" name="Rectangle 4"/>
              <p:cNvSpPr/>
              <p:nvPr>
                <p:custDataLst>
                  <p:tags r:id="rId7"/>
                </p:custDataLst>
              </p:nvPr>
            </p:nvSpPr>
            <p:spPr>
              <a:xfrm>
                <a:off x="5948532" y="2283511"/>
                <a:ext cx="553392" cy="935147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r>
                  <a:rPr lang="zh-CN" altLang="en-US" sz="20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北伐</a:t>
                </a:r>
                <a:endPara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TextBox 33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702188" y="3251677"/>
                <a:ext cx="1056648" cy="4923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ctr" eaLnBrk="0" hangingPunct="0"/>
                <a:r>
                  <a:rPr lang="en-US" altLang="zh-CN" sz="1800" b="1">
                    <a:solidFill>
                      <a:schemeClr val="bg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1926</a:t>
                </a:r>
                <a:endParaRPr lang="en-US" altLang="zh-CN" sz="18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7" name="Rectangle 4"/>
            <p:cNvSpPr/>
            <p:nvPr>
              <p:custDataLst>
                <p:tags r:id="rId9"/>
              </p:custDataLst>
            </p:nvPr>
          </p:nvSpPr>
          <p:spPr>
            <a:xfrm>
              <a:off x="1547" y="4386"/>
              <a:ext cx="1509" cy="1458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五四运动</a:t>
              </a:r>
              <a:endParaRPr lang="zh-CN" altLang="en-US" sz="20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8" name="TextBox 28"/>
            <p:cNvSpPr txBox="1"/>
            <p:nvPr>
              <p:custDataLst>
                <p:tags r:id="rId10"/>
              </p:custDataLst>
            </p:nvPr>
          </p:nvSpPr>
          <p:spPr>
            <a:xfrm>
              <a:off x="1426" y="5919"/>
              <a:ext cx="1630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1919</a:t>
              </a:r>
              <a:endParaRPr lang="en-US" altLang="zh-CN" sz="1800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9" name="TextBox 28"/>
            <p:cNvSpPr txBox="1"/>
            <p:nvPr>
              <p:custDataLst>
                <p:tags r:id="rId11"/>
              </p:custDataLst>
            </p:nvPr>
          </p:nvSpPr>
          <p:spPr>
            <a:xfrm>
              <a:off x="3401" y="5867"/>
              <a:ext cx="1700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1800" b="1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1921</a:t>
              </a:r>
              <a:endParaRPr lang="en-US" altLang="zh-CN" sz="18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0" name="TextBox 31"/>
            <p:cNvSpPr txBox="1"/>
            <p:nvPr>
              <p:custDataLst>
                <p:tags r:id="rId12"/>
              </p:custDataLst>
            </p:nvPr>
          </p:nvSpPr>
          <p:spPr>
            <a:xfrm>
              <a:off x="7135" y="5919"/>
              <a:ext cx="1640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1924</a:t>
              </a:r>
              <a:endParaRPr lang="en-US" altLang="zh-CN" sz="1800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1" name="TextBox 31"/>
            <p:cNvSpPr txBox="1"/>
            <p:nvPr>
              <p:custDataLst>
                <p:tags r:id="rId13"/>
              </p:custDataLst>
            </p:nvPr>
          </p:nvSpPr>
          <p:spPr>
            <a:xfrm>
              <a:off x="9022" y="5949"/>
              <a:ext cx="1648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1925</a:t>
              </a:r>
              <a:endParaRPr lang="en-US" altLang="zh-CN" sz="1800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2" name="Rectangle 4"/>
            <p:cNvSpPr/>
            <p:nvPr>
              <p:custDataLst>
                <p:tags r:id="rId14"/>
              </p:custDataLst>
            </p:nvPr>
          </p:nvSpPr>
          <p:spPr>
            <a:xfrm>
              <a:off x="3550" y="4386"/>
              <a:ext cx="1402" cy="1458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000" b="1">
                  <a:solidFill>
                    <a:srgbClr val="FF0000"/>
                  </a:solidFill>
                  <a:latin typeface="+mj-ea"/>
                  <a:ea typeface="+mj-ea"/>
                </a:rPr>
                <a:t>中共诞生</a:t>
              </a:r>
              <a:endParaRPr lang="zh-CN" altLang="en-US" sz="2000" b="1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Rectangle 4"/>
            <p:cNvSpPr/>
            <p:nvPr>
              <p:custDataLst>
                <p:tags r:id="rId15"/>
              </p:custDataLst>
            </p:nvPr>
          </p:nvSpPr>
          <p:spPr>
            <a:xfrm>
              <a:off x="7270" y="4386"/>
              <a:ext cx="1505" cy="1564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国共合作形成</a:t>
              </a:r>
              <a:endParaRPr lang="zh-CN" altLang="en-US" sz="20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Rectangle 4"/>
            <p:cNvSpPr/>
            <p:nvPr>
              <p:custDataLst>
                <p:tags r:id="rId16"/>
              </p:custDataLst>
            </p:nvPr>
          </p:nvSpPr>
          <p:spPr>
            <a:xfrm>
              <a:off x="8966" y="4386"/>
              <a:ext cx="1966" cy="1548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广州国民政府</a:t>
              </a:r>
              <a:endParaRPr lang="zh-CN" altLang="en-US" sz="20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TextBox 31"/>
            <p:cNvSpPr txBox="1"/>
            <p:nvPr>
              <p:custDataLst>
                <p:tags r:id="rId17"/>
              </p:custDataLst>
            </p:nvPr>
          </p:nvSpPr>
          <p:spPr>
            <a:xfrm>
              <a:off x="12909" y="5891"/>
              <a:ext cx="1622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1927</a:t>
              </a:r>
              <a:endParaRPr lang="en-US" altLang="zh-CN" sz="1800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6" name="Rectangle 4"/>
            <p:cNvSpPr/>
            <p:nvPr>
              <p:custDataLst>
                <p:tags r:id="rId18"/>
              </p:custDataLst>
            </p:nvPr>
          </p:nvSpPr>
          <p:spPr>
            <a:xfrm>
              <a:off x="12597" y="4414"/>
              <a:ext cx="2424" cy="1483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000" b="1">
                  <a:solidFill>
                    <a:srgbClr val="FF0000"/>
                  </a:solidFill>
                  <a:latin typeface="+mj-ea"/>
                  <a:ea typeface="+mj-ea"/>
                </a:rPr>
                <a:t>合作破裂革命失败</a:t>
              </a:r>
              <a:endParaRPr lang="zh-CN" altLang="en-US" sz="2000" b="1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30" y="941794"/>
            <a:ext cx="4446270" cy="233781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793834" y="1587300"/>
            <a:ext cx="2613660" cy="1046798"/>
          </a:xfrm>
          <a:prstGeom prst="rect">
            <a:avLst/>
          </a:prstGeom>
        </p:spPr>
      </p:pic>
      <p:sp>
        <p:nvSpPr>
          <p:cNvPr id="23" name="对角圆角矩形 35"/>
          <p:cNvSpPr/>
          <p:nvPr>
            <p:custDataLst>
              <p:tags r:id="rId5"/>
            </p:custDataLst>
          </p:nvPr>
        </p:nvSpPr>
        <p:spPr>
          <a:xfrm>
            <a:off x="474965" y="3482035"/>
            <a:ext cx="8376427" cy="12289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蒋汪背叛革命后，中共党员数量从</a:t>
            </a:r>
            <a:r>
              <a:rPr lang="zh-CN" altLang="en-US" sz="24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近</a:t>
            </a:r>
            <a:r>
              <a:rPr lang="en-US" altLang="zh-CN" sz="24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r>
              <a:rPr lang="zh-CN" altLang="en-US" sz="24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万人急剧减到</a:t>
            </a:r>
            <a:r>
              <a:rPr lang="en-US" altLang="zh-CN" sz="24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2400" b="1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万多人</a:t>
            </a:r>
            <a:endParaRPr lang="en-US" altLang="zh-CN" sz="2400" b="1" u="sng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中国共产党命悬一线，此时的党应该作何选择？中国革命</a:t>
            </a:r>
            <a:r>
              <a:rPr lang="zh-CN" altLang="en-US" sz="2400" b="1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</a:t>
            </a:r>
            <a:endParaRPr lang="en-US" altLang="zh-CN" sz="2400" b="1" dirty="0" smtClea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出路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又在哪里？</a:t>
            </a:r>
            <a:endParaRPr lang="zh-CN" altLang="en-US" sz="2400" b="1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4101" y="827410"/>
            <a:ext cx="3481865" cy="3956209"/>
            <a:chOff x="479" y="215"/>
            <a:chExt cx="9986" cy="10710"/>
          </a:xfrm>
        </p:grpSpPr>
        <p:pic>
          <p:nvPicPr>
            <p:cNvPr id="3" name="图片 2"/>
            <p:cNvPicPr/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479" y="294"/>
              <a:ext cx="7932" cy="102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文本框 3"/>
            <p:cNvSpPr txBox="1"/>
            <p:nvPr>
              <p:custDataLst>
                <p:tags r:id="rId3"/>
              </p:custDataLst>
            </p:nvPr>
          </p:nvSpPr>
          <p:spPr>
            <a:xfrm>
              <a:off x="8082" y="215"/>
              <a:ext cx="2383" cy="1071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蒋介石首登美国《时代》封面</a:t>
              </a:r>
              <a:r>
                <a:rPr lang="en-US" altLang="zh-CN" sz="21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 1927.4.4</a:t>
              </a:r>
              <a:endPara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405362" y="1943320"/>
            <a:ext cx="4325779" cy="16130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蒋介石征服了什么？此时美国选择关注蒋介石又给中国的政局带来了怎样的影响？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477450" y="1172311"/>
            <a:ext cx="8376285" cy="16446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.[2021·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云南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]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国共两党第一次合作正式建立的标志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是（   ）   </a:t>
            </a:r>
            <a:b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中国国民党一大的召开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黄埔军校的创办 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b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北伐战争的开始 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南京国民政府的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建立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79459" y="1248346"/>
            <a:ext cx="45488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5311" y="686968"/>
            <a:ext cx="828534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某历史兴趣小组通过下面黄埔军校资料，排练历史情景剧，其中可能出现的台词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 （   ）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6529" y="1946986"/>
            <a:ext cx="1642110" cy="2758917"/>
            <a:chOff x="1161" y="3291"/>
            <a:chExt cx="3448" cy="5793"/>
          </a:xfrm>
        </p:grpSpPr>
        <p:pic>
          <p:nvPicPr>
            <p:cNvPr id="4" name="图片 3" descr="ab9dd0346af4488fa0f921df2355cde7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250" y="3291"/>
              <a:ext cx="3359" cy="2109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>
              <p:custDataLst>
                <p:tags r:id="rId3"/>
              </p:custDataLst>
            </p:nvPr>
          </p:nvSpPr>
          <p:spPr>
            <a:xfrm>
              <a:off x="1161" y="5400"/>
              <a:ext cx="3448" cy="36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lvl1pPr>
            </a:lstStyle>
            <a:p>
              <a:pPr algn="ctr"/>
              <a:r>
                <a:rPr lang="zh-CN" altLang="en-US" dirty="0"/>
                <a:t>图一</a:t>
              </a:r>
              <a:r>
                <a:rPr lang="en-US" altLang="zh-CN" dirty="0"/>
                <a:t> </a:t>
              </a:r>
              <a:endParaRPr lang="en-US" altLang="zh-CN" dirty="0" smtClean="0"/>
            </a:p>
            <a:p>
              <a:r>
                <a:rPr lang="zh-CN" altLang="en-US" dirty="0" smtClean="0"/>
                <a:t>黄埔军校</a:t>
              </a:r>
              <a:endParaRPr lang="zh-CN" altLang="en-US" dirty="0"/>
            </a:p>
            <a:p>
              <a:r>
                <a:rPr lang="zh-CN" altLang="en-US" dirty="0"/>
                <a:t>旧址大门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94372" y="1947080"/>
            <a:ext cx="1642110" cy="2730819"/>
            <a:chOff x="4689" y="3440"/>
            <a:chExt cx="3448" cy="5734"/>
          </a:xfrm>
        </p:grpSpPr>
        <p:pic>
          <p:nvPicPr>
            <p:cNvPr id="7" name="图片 6"/>
            <p:cNvPicPr/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4995" y="3440"/>
              <a:ext cx="2835" cy="2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4689" y="5490"/>
              <a:ext cx="3448" cy="36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lvl1pPr>
            </a:lstStyle>
            <a:p>
              <a:pPr algn="ctr"/>
              <a:r>
                <a:rPr lang="zh-CN" altLang="en-US" dirty="0"/>
                <a:t>图二</a:t>
              </a:r>
              <a:r>
                <a:rPr lang="en-US" altLang="zh-CN" dirty="0"/>
                <a:t> </a:t>
              </a:r>
              <a:endParaRPr lang="en-US" altLang="zh-CN" dirty="0" smtClean="0"/>
            </a:p>
            <a:p>
              <a:r>
                <a:rPr lang="zh-CN" altLang="en-US" dirty="0" smtClean="0"/>
                <a:t> 黄埔军校</a:t>
              </a:r>
              <a:endParaRPr lang="zh-CN" altLang="en-US" dirty="0"/>
            </a:p>
            <a:p>
              <a:r>
                <a:rPr lang="zh-CN" altLang="en-US" dirty="0" smtClean="0"/>
                <a:t> 结业</a:t>
              </a:r>
              <a:r>
                <a:rPr lang="zh-CN" altLang="en-US" dirty="0"/>
                <a:t>证书</a:t>
              </a:r>
              <a:endParaRPr lang="zh-CN" altLang="en-US" dirty="0"/>
            </a:p>
          </p:txBody>
        </p:sp>
      </p:grpSp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4288192" y="2090984"/>
            <a:ext cx="4853915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A.培养革命军队，挽救中国危亡</a:t>
            </a:r>
            <a:r>
              <a:rPr lang="en-US" altLang="zh-CN" dirty="0">
                <a:sym typeface="+mn-ea"/>
              </a:rPr>
              <a:t>     </a:t>
            </a:r>
            <a:endParaRPr lang="en-US" altLang="zh-CN" dirty="0">
              <a:sym typeface="+mn-ea"/>
            </a:endParaRPr>
          </a:p>
          <a:p>
            <a:r>
              <a:rPr lang="zh-CN" altLang="en-US" dirty="0">
                <a:sym typeface="+mn-ea"/>
              </a:rPr>
              <a:t>B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推翻封建王朝，建立共和政府</a:t>
            </a:r>
            <a:r>
              <a:rPr lang="en-US" altLang="zh-CN" dirty="0">
                <a:sym typeface="+mn-ea"/>
              </a:rPr>
              <a:t>     </a:t>
            </a:r>
            <a:endParaRPr lang="en-US" altLang="zh-CN" dirty="0">
              <a:sym typeface="+mn-ea"/>
            </a:endParaRPr>
          </a:p>
          <a:p>
            <a:r>
              <a:rPr lang="zh-CN" altLang="en-US" dirty="0">
                <a:sym typeface="+mn-ea"/>
              </a:rPr>
              <a:t>C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建立新式军队，巩固清朝统治</a:t>
            </a:r>
            <a:r>
              <a:rPr lang="en-US" altLang="zh-CN" dirty="0">
                <a:sym typeface="+mn-ea"/>
              </a:rPr>
              <a:t>     </a:t>
            </a:r>
            <a:endParaRPr lang="en-US" altLang="zh-CN" dirty="0">
              <a:sym typeface="+mn-ea"/>
            </a:endParaRPr>
          </a:p>
          <a:p>
            <a:r>
              <a:rPr lang="zh-CN" altLang="en-US" dirty="0">
                <a:sym typeface="+mn-ea"/>
              </a:rPr>
              <a:t>D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创办新式学堂，培育洋务人才</a:t>
            </a:r>
            <a:endParaRPr lang="zh-CN" altLang="en-US" dirty="0">
              <a:sym typeface="+mn-ea"/>
            </a:endParaRPr>
          </a:p>
        </p:txBody>
      </p:sp>
      <p:sp>
        <p:nvSpPr>
          <p:cNvPr id="10" name="文本框 11"/>
          <p:cNvSpPr txBox="1"/>
          <p:nvPr/>
        </p:nvSpPr>
        <p:spPr>
          <a:xfrm>
            <a:off x="4288192" y="1318080"/>
            <a:ext cx="6858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726166" y="719579"/>
            <a:ext cx="8052073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3.</a:t>
            </a:r>
            <a:r>
              <a:rPr lang="en-US" altLang="zh-CN" dirty="0">
                <a:sym typeface="+mn-ea"/>
              </a:rPr>
              <a:t>[2023·</a:t>
            </a:r>
            <a:r>
              <a:rPr lang="zh-CN" altLang="en-US" dirty="0">
                <a:sym typeface="+mn-ea"/>
              </a:rPr>
              <a:t>辽宁</a:t>
            </a:r>
            <a:r>
              <a:rPr lang="en-US" altLang="zh-CN" dirty="0">
                <a:sym typeface="+mn-ea"/>
              </a:rPr>
              <a:t>]</a:t>
            </a:r>
            <a:r>
              <a:rPr dirty="0" err="1"/>
              <a:t>历史证明</a:t>
            </a:r>
            <a:r>
              <a:rPr lang="en-US" dirty="0" err="1"/>
              <a:t>:</a:t>
            </a:r>
            <a:r>
              <a:rPr dirty="0" err="1"/>
              <a:t>国共两党合则两利，分则两伤</a:t>
            </a:r>
            <a:r>
              <a:rPr dirty="0" smtClean="0"/>
              <a:t>。</a:t>
            </a:r>
            <a:endParaRPr lang="en-US" dirty="0" smtClean="0"/>
          </a:p>
          <a:p>
            <a:r>
              <a:rPr dirty="0" err="1" smtClean="0"/>
              <a:t>第一次国共合作的成果是</a:t>
            </a:r>
            <a:r>
              <a:rPr lang="en-US" dirty="0" smtClean="0"/>
              <a:t> </a:t>
            </a:r>
            <a:r>
              <a:rPr lang="zh-CN" altLang="en-US" dirty="0" smtClean="0"/>
              <a:t>（   ）</a:t>
            </a:r>
            <a:endParaRPr dirty="0"/>
          </a:p>
          <a:p>
            <a:r>
              <a:rPr dirty="0" err="1"/>
              <a:t>A.武昌起义、秋收起义</a:t>
            </a:r>
            <a:r>
              <a:rPr lang="en-US" dirty="0"/>
              <a:t>         </a:t>
            </a:r>
            <a:endParaRPr lang="en-US" dirty="0" smtClean="0"/>
          </a:p>
          <a:p>
            <a:r>
              <a:rPr dirty="0" err="1" smtClean="0"/>
              <a:t>B</a:t>
            </a:r>
            <a:r>
              <a:rPr dirty="0" err="1"/>
              <a:t>.</a:t>
            </a:r>
            <a:r>
              <a:rPr dirty="0" err="1">
                <a:sym typeface="+mn-ea"/>
              </a:rPr>
              <a:t>中共三大、国民党一大</a:t>
            </a:r>
            <a:endParaRPr dirty="0"/>
          </a:p>
          <a:p>
            <a:r>
              <a:rPr lang="en-US" altLang="zh-CN" dirty="0" err="1">
                <a:sym typeface="+mn-ea"/>
              </a:rPr>
              <a:t>C.</a:t>
            </a:r>
            <a:r>
              <a:rPr dirty="0" err="1"/>
              <a:t>黄埔军校建立、北伐战争</a:t>
            </a:r>
            <a:r>
              <a:rPr lang="en-US" dirty="0"/>
              <a:t>    </a:t>
            </a:r>
            <a:r>
              <a:rPr lang="en-US" altLang="zh-CN" dirty="0">
                <a:sym typeface="+mn-ea"/>
              </a:rPr>
              <a:t> </a:t>
            </a:r>
            <a:endParaRPr lang="en-US" altLang="zh-CN" dirty="0" smtClean="0">
              <a:sym typeface="+mn-ea"/>
            </a:endParaRPr>
          </a:p>
          <a:p>
            <a:r>
              <a:rPr lang="en-US" altLang="zh-CN" dirty="0" err="1" smtClean="0">
                <a:sym typeface="+mn-ea"/>
              </a:rPr>
              <a:t>D</a:t>
            </a:r>
            <a:r>
              <a:rPr lang="en-US" altLang="zh-CN" dirty="0" err="1">
                <a:sym typeface="+mn-ea"/>
              </a:rPr>
              <a:t>.</a:t>
            </a:r>
            <a:r>
              <a:rPr dirty="0" err="1"/>
              <a:t>国共合作宣言的发表、</a:t>
            </a:r>
            <a:r>
              <a:rPr dirty="0" err="1" smtClean="0"/>
              <a:t>抗战胜利</a:t>
            </a:r>
            <a:endParaRPr dirty="0"/>
          </a:p>
        </p:txBody>
      </p:sp>
      <p:sp>
        <p:nvSpPr>
          <p:cNvPr id="3" name="文本框 2"/>
          <p:cNvSpPr txBox="1"/>
          <p:nvPr/>
        </p:nvSpPr>
        <p:spPr>
          <a:xfrm>
            <a:off x="4690823" y="1361589"/>
            <a:ext cx="6858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1286" y="714841"/>
            <a:ext cx="7977226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ym typeface="+mn-ea"/>
              </a:rPr>
              <a:t>4.[2021·</a:t>
            </a:r>
            <a:r>
              <a:rPr lang="zh-CN" altLang="en-US" sz="2400" b="1" dirty="0">
                <a:sym typeface="+mn-ea"/>
              </a:rPr>
              <a:t>株洲</a:t>
            </a:r>
            <a:r>
              <a:rPr lang="en-US" altLang="zh-CN" sz="2400" b="1" dirty="0">
                <a:sym typeface="+mn-ea"/>
              </a:rPr>
              <a:t>]“由于两党在一定纲领上的合作，发动了一九二四年至一九二七年的革命在仅仅两三年之内，获很了巨大的成就。”“革命”取得的“巨大的成就”有 </a:t>
            </a:r>
            <a:r>
              <a:rPr lang="en-US" altLang="zh-CN" sz="2400" b="1" dirty="0" smtClean="0">
                <a:sym typeface="+mn-ea"/>
              </a:rPr>
              <a:t> </a:t>
            </a:r>
            <a:r>
              <a:rPr lang="zh-CN" altLang="en-US" sz="2400" b="1" dirty="0" smtClean="0">
                <a:sym typeface="+mn-ea"/>
              </a:rPr>
              <a:t>（     ）</a:t>
            </a:r>
            <a:endParaRPr lang="en-US" altLang="zh-CN" sz="2400" b="1" dirty="0"/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ym typeface="+mn-ea"/>
              </a:rPr>
              <a:t>①</a:t>
            </a:r>
            <a:r>
              <a:rPr lang="en-US" altLang="zh-CN" sz="2400" b="1" dirty="0" err="1">
                <a:sym typeface="+mn-ea"/>
              </a:rPr>
              <a:t>基本消灭了吴佩孚、孙传芳的主</a:t>
            </a:r>
            <a:r>
              <a:rPr lang="zh-CN" altLang="en-US" sz="2400" b="1" dirty="0">
                <a:sym typeface="+mn-ea"/>
              </a:rPr>
              <a:t>力</a:t>
            </a:r>
            <a:r>
              <a:rPr lang="en-US" altLang="zh-CN" sz="2400" b="1" dirty="0">
                <a:sym typeface="+mn-ea"/>
              </a:rPr>
              <a:t> </a:t>
            </a:r>
            <a:endParaRPr lang="en-US" altLang="zh-CN" sz="2400" b="1" dirty="0" smtClean="0"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ym typeface="+mn-ea"/>
              </a:rPr>
              <a:t>②</a:t>
            </a:r>
            <a:r>
              <a:rPr lang="en-US" altLang="zh-CN" sz="2400" b="1" dirty="0" err="1">
                <a:sym typeface="+mn-ea"/>
              </a:rPr>
              <a:t>工农革命运动蓬勃发展</a:t>
            </a:r>
            <a:endParaRPr lang="en-US" altLang="zh-CN" sz="2400" b="1" dirty="0"/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ym typeface="+mn-ea"/>
              </a:rPr>
              <a:t>③</a:t>
            </a:r>
            <a:r>
              <a:rPr lang="en-US" altLang="zh-CN" sz="2400" b="1" dirty="0" err="1">
                <a:sym typeface="+mn-ea"/>
              </a:rPr>
              <a:t>革命军队从珠江流域打到长江</a:t>
            </a:r>
            <a:r>
              <a:rPr lang="zh-CN" altLang="en-US" sz="2400" b="1" dirty="0">
                <a:sym typeface="+mn-ea"/>
              </a:rPr>
              <a:t>流域</a:t>
            </a:r>
            <a:r>
              <a:rPr lang="en-US" altLang="zh-CN" sz="2400" b="1" dirty="0">
                <a:sym typeface="+mn-ea"/>
              </a:rPr>
              <a:t> </a:t>
            </a:r>
            <a:endParaRPr lang="en-US" altLang="zh-CN" sz="2400" b="1" dirty="0" smtClean="0"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ym typeface="+mn-ea"/>
              </a:rPr>
              <a:t>④</a:t>
            </a:r>
            <a:r>
              <a:rPr lang="en-US" altLang="zh-CN" sz="2400" b="1" dirty="0" err="1">
                <a:sym typeface="+mn-ea"/>
              </a:rPr>
              <a:t>结束了封建君主专制统治</a:t>
            </a:r>
            <a:endParaRPr lang="en-US" altLang="zh-CN" sz="2400" b="1" dirty="0"/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ym typeface="+mn-ea"/>
              </a:rPr>
              <a:t>A.</a:t>
            </a:r>
            <a:r>
              <a:rPr lang="en-US" altLang="zh-CN" sz="2400" b="1" dirty="0">
                <a:sym typeface="+mn-ea"/>
              </a:rPr>
              <a:t>①②③            </a:t>
            </a:r>
            <a:r>
              <a:rPr lang="zh-CN" altLang="en-US" sz="2400" b="1" dirty="0">
                <a:sym typeface="+mn-ea"/>
              </a:rPr>
              <a:t>B</a:t>
            </a:r>
            <a:r>
              <a:rPr lang="en-US" altLang="zh-CN" sz="2400" b="1" dirty="0">
                <a:sym typeface="+mn-ea"/>
              </a:rPr>
              <a:t>.①③④           </a:t>
            </a:r>
            <a:r>
              <a:rPr lang="zh-CN" altLang="en-US" sz="2400" b="1" dirty="0">
                <a:sym typeface="+mn-ea"/>
              </a:rPr>
              <a:t>C</a:t>
            </a:r>
            <a:r>
              <a:rPr lang="en-US" altLang="zh-CN" sz="2400" b="1" dirty="0">
                <a:sym typeface="+mn-ea"/>
              </a:rPr>
              <a:t>.①②④           </a:t>
            </a:r>
            <a:r>
              <a:rPr lang="zh-CN" altLang="en-US" sz="2400" b="1" dirty="0">
                <a:sym typeface="+mn-ea"/>
              </a:rPr>
              <a:t>D</a:t>
            </a:r>
            <a:r>
              <a:rPr lang="en-US" altLang="zh-CN" sz="2400" b="1" dirty="0">
                <a:sym typeface="+mn-ea"/>
              </a:rPr>
              <a:t>.②③④  </a:t>
            </a:r>
            <a:endParaRPr lang="zh-CN" altLang="en-US" sz="2400" b="1" dirty="0"/>
          </a:p>
        </p:txBody>
      </p:sp>
      <p:sp>
        <p:nvSpPr>
          <p:cNvPr id="3" name="文本框 3"/>
          <p:cNvSpPr txBox="1"/>
          <p:nvPr/>
        </p:nvSpPr>
        <p:spPr>
          <a:xfrm>
            <a:off x="7273763" y="1713586"/>
            <a:ext cx="68580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45701" y="743252"/>
            <a:ext cx="8191062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>
                <a:sym typeface="+mn-ea"/>
              </a:rPr>
              <a:t>5.[2023·</a:t>
            </a:r>
            <a:r>
              <a:rPr lang="zh-CN" altLang="en-US" dirty="0">
                <a:sym typeface="+mn-ea"/>
              </a:rPr>
              <a:t>四川</a:t>
            </a:r>
            <a:r>
              <a:rPr lang="en-US" altLang="zh-CN" dirty="0">
                <a:sym typeface="+mn-ea"/>
              </a:rPr>
              <a:t>]</a:t>
            </a:r>
            <a:r>
              <a:rPr lang="zh-CN" altLang="en-US" dirty="0">
                <a:sym typeface="+mn-ea"/>
              </a:rPr>
              <a:t>国民革命“打倒列强除军阀”的口号，</a:t>
            </a:r>
            <a:r>
              <a:rPr lang="zh-CN" altLang="en-US" dirty="0" smtClean="0">
                <a:sym typeface="+mn-ea"/>
              </a:rPr>
              <a:t>是</a:t>
            </a:r>
            <a:endParaRPr lang="en-US" altLang="zh-CN" dirty="0" smtClean="0">
              <a:sym typeface="+mn-ea"/>
            </a:endParaRPr>
          </a:p>
          <a:p>
            <a:r>
              <a:rPr lang="zh-CN" altLang="en-US" dirty="0" smtClean="0">
                <a:sym typeface="+mn-ea"/>
              </a:rPr>
              <a:t>五四运动</a:t>
            </a:r>
            <a:r>
              <a:rPr lang="zh-CN" altLang="en-US" dirty="0">
                <a:sym typeface="+mn-ea"/>
              </a:rPr>
              <a:t>“外争主权，内除国贼”口号的直接传承。</a:t>
            </a:r>
            <a:r>
              <a:rPr lang="zh-CN" altLang="en-US" dirty="0" smtClean="0">
                <a:sym typeface="+mn-ea"/>
              </a:rPr>
              <a:t>它们</a:t>
            </a:r>
            <a:endParaRPr lang="en-US" altLang="zh-CN" dirty="0" smtClean="0">
              <a:sym typeface="+mn-ea"/>
            </a:endParaRPr>
          </a:p>
          <a:p>
            <a:r>
              <a:rPr lang="zh-CN" altLang="en-US" dirty="0" smtClean="0">
                <a:sym typeface="+mn-ea"/>
              </a:rPr>
              <a:t>都</a:t>
            </a:r>
            <a:r>
              <a:rPr lang="zh-CN" altLang="en-US" dirty="0">
                <a:sym typeface="+mn-ea"/>
              </a:rPr>
              <a:t>坚持 </a:t>
            </a:r>
            <a:r>
              <a:rPr lang="zh-CN" altLang="en-US" dirty="0" smtClean="0">
                <a:sym typeface="+mn-ea"/>
              </a:rPr>
              <a:t>（   ）</a:t>
            </a:r>
            <a:br>
              <a:rPr lang="zh-CN" altLang="en-US" dirty="0">
                <a:sym typeface="+mn-ea"/>
              </a:rPr>
            </a:br>
            <a:r>
              <a:rPr lang="zh-CN" altLang="en-US" dirty="0">
                <a:sym typeface="+mn-ea"/>
              </a:rPr>
              <a:t>A.三民主义</a:t>
            </a:r>
            <a:r>
              <a:rPr lang="en-US" altLang="zh-CN" dirty="0">
                <a:sym typeface="+mn-ea"/>
              </a:rPr>
              <a:t>                   </a:t>
            </a:r>
            <a:r>
              <a:rPr lang="zh-CN" altLang="en-US" dirty="0">
                <a:sym typeface="+mn-ea"/>
              </a:rPr>
              <a:t>B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君主立宪</a:t>
            </a:r>
            <a:r>
              <a:rPr lang="en-US" altLang="zh-CN" dirty="0">
                <a:sym typeface="+mn-ea"/>
              </a:rPr>
              <a:t>     </a:t>
            </a:r>
            <a:endParaRPr lang="en-US" altLang="zh-CN" dirty="0">
              <a:sym typeface="+mn-ea"/>
            </a:endParaRPr>
          </a:p>
          <a:p>
            <a:r>
              <a:rPr lang="zh-CN" altLang="en-US" dirty="0">
                <a:sym typeface="+mn-ea"/>
              </a:rPr>
              <a:t>C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反帝反封建</a:t>
            </a:r>
            <a:r>
              <a:rPr lang="en-US" altLang="zh-CN" dirty="0">
                <a:sym typeface="+mn-ea"/>
              </a:rPr>
              <a:t>                 </a:t>
            </a:r>
            <a:r>
              <a:rPr lang="zh-CN" altLang="en-US" dirty="0">
                <a:sym typeface="+mn-ea"/>
              </a:rPr>
              <a:t>D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人民</a:t>
            </a:r>
            <a:r>
              <a:rPr lang="zh-CN" altLang="en-US" dirty="0" smtClean="0">
                <a:sym typeface="+mn-ea"/>
              </a:rPr>
              <a:t>民主</a:t>
            </a:r>
            <a:endParaRPr lang="zh-CN" altLang="en-US" dirty="0"/>
          </a:p>
          <a:p>
            <a:r>
              <a:rPr lang="en-US" altLang="zh-CN" dirty="0" smtClean="0"/>
              <a:t> </a:t>
            </a:r>
            <a:endParaRPr lang="en-US" altLang="zh-CN" dirty="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140955" y="1929947"/>
            <a:ext cx="120443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粗黑宋简体" panose="02000000000000000000" charset="-122"/>
                <a:cs typeface="Times New Roman" panose="02020603050405020304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5915" y="873058"/>
            <a:ext cx="76480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标志着南京国民政府在名义上统一了全国的历史事件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 （   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北伐战争的胜利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B.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东北易帜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上海工人第三次武装起义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D.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四一二反革命政变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3"/>
          <p:cNvSpPr txBox="1"/>
          <p:nvPr>
            <p:custDataLst>
              <p:tags r:id="rId1"/>
            </p:custDataLst>
          </p:nvPr>
        </p:nvSpPr>
        <p:spPr>
          <a:xfrm>
            <a:off x="1643521" y="1531127"/>
            <a:ext cx="120443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粗黑宋简体" panose="02000000000000000000" charset="-122"/>
                <a:cs typeface="Times New Roman" panose="02020603050405020304" pitchFamily="18" charset="0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0"/>
          <p:cNvSpPr txBox="1"/>
          <p:nvPr/>
        </p:nvSpPr>
        <p:spPr>
          <a:xfrm>
            <a:off x="1619672" y="1995686"/>
            <a:ext cx="5832688" cy="1872208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作业：完成课后探究题，并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7701" y="954654"/>
            <a:ext cx="7878678" cy="89678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323850" indent="-323850">
              <a:lnSpc>
                <a:spcPct val="12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了解第一次国共合作和北伐战争等国民革命的主要内容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 知道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南京国民政府的成立及性质。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>
            <p:custDataLst>
              <p:tags r:id="rId1"/>
            </p:custDataLst>
          </p:nvPr>
        </p:nvSpPr>
        <p:spPr>
          <a:xfrm rot="16200000">
            <a:off x="2912184" y="1758548"/>
            <a:ext cx="347186" cy="2257425"/>
          </a:xfrm>
          <a:prstGeom prst="leftBrace">
            <a:avLst>
              <a:gd name="adj1" fmla="val 8333"/>
              <a:gd name="adj2" fmla="val 4934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2059" y="3044574"/>
            <a:ext cx="1071447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1924.1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6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53449" y="3028295"/>
            <a:ext cx="1071447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1927.4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7" name="矩形 2"/>
          <p:cNvSpPr/>
          <p:nvPr>
            <p:custDataLst>
              <p:tags r:id="rId4"/>
            </p:custDataLst>
          </p:nvPr>
        </p:nvSpPr>
        <p:spPr>
          <a:xfrm>
            <a:off x="1811973" y="2067625"/>
            <a:ext cx="4639151" cy="484748"/>
          </a:xfrm>
          <a:prstGeom prst="rec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algn="r" fontAlgn="auto">
              <a:lnSpc>
                <a:spcPct val="100000"/>
              </a:lnSpc>
            </a:pPr>
            <a:r>
              <a:rPr sz="2700" b="1" dirty="0" err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从国共</a:t>
            </a:r>
            <a:r>
              <a:rPr sz="2700" b="1" u="sng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合作</a:t>
            </a:r>
            <a:r>
              <a:rPr 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 </a:t>
            </a:r>
            <a:r>
              <a:rPr sz="2700" b="1" dirty="0" err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到国共</a:t>
            </a:r>
            <a:r>
              <a:rPr sz="2700" b="1" u="sng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对</a:t>
            </a:r>
            <a:r>
              <a:rPr lang="zh-CN" altLang="en-US" sz="2700" b="1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立</a:t>
            </a:r>
            <a:endParaRPr lang="zh-CN" altLang="en-US" sz="2700" b="1" u="sng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8" name="左大括号 7"/>
          <p:cNvSpPr/>
          <p:nvPr>
            <p:custDataLst>
              <p:tags r:id="rId5"/>
            </p:custDataLst>
          </p:nvPr>
        </p:nvSpPr>
        <p:spPr>
          <a:xfrm rot="16200000">
            <a:off x="5300070" y="1700978"/>
            <a:ext cx="271939" cy="233029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93505" y="2985011"/>
            <a:ext cx="1226939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1936.12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91610" y="3478892"/>
            <a:ext cx="2288858" cy="992579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国共十年内战 </a:t>
            </a:r>
            <a:endParaRPr kumimoji="1" lang="zh-CN" altLang="en-US" sz="2400" b="1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（土地革命时期）</a:t>
            </a:r>
            <a:endParaRPr kumimoji="1" lang="zh-CN" altLang="en-US" sz="2400" b="1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" name="Rectangle 1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95591" y="3478892"/>
            <a:ext cx="2618899" cy="99257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第一次国共合作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（国民革命时期）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412908" y="792249"/>
            <a:ext cx="484481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Hoefler Text"/>
              </a:rPr>
              <a:t>一、国民革命背景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Hoefler Text"/>
              </a:rPr>
              <a:t>——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Hoefler Text"/>
              </a:rPr>
              <a:t>国共合作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Hoefler Tex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12908" y="1453088"/>
            <a:ext cx="4159091" cy="2438876"/>
            <a:chOff x="862" y="2272"/>
            <a:chExt cx="8733" cy="5121"/>
          </a:xfrm>
        </p:grpSpPr>
        <p:sp>
          <p:nvSpPr>
            <p:cNvPr id="14" name="矩形 13"/>
            <p:cNvSpPr/>
            <p:nvPr/>
          </p:nvSpPr>
          <p:spPr>
            <a:xfrm>
              <a:off x="862" y="2291"/>
              <a:ext cx="8733" cy="510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圆角矩形 13"/>
            <p:cNvSpPr/>
            <p:nvPr/>
          </p:nvSpPr>
          <p:spPr>
            <a:xfrm>
              <a:off x="3609" y="2272"/>
              <a:ext cx="3239" cy="761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共产党方面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文本框 3"/>
          <p:cNvSpPr txBox="1"/>
          <p:nvPr/>
        </p:nvSpPr>
        <p:spPr>
          <a:xfrm>
            <a:off x="435291" y="1919337"/>
            <a:ext cx="4114324" cy="22236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材料二：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京汉铁路工人大罢工失败后，中国共产党认识到，单枪匹马不能取得革命的胜利，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必须团结一切可能团结的同盟者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，才能战胜强大的敌人。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  <a:sym typeface="+mn-ea"/>
            </a:endParaRPr>
          </a:p>
          <a:p>
            <a:pPr algn="r">
              <a:lnSpc>
                <a:spcPct val="10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部编版八年级上册历史教材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  <a:sym typeface="+mn-ea"/>
            </a:endParaRPr>
          </a:p>
          <a:p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571998" y="1462137"/>
            <a:ext cx="4242911" cy="2429828"/>
            <a:chOff x="9903" y="2272"/>
            <a:chExt cx="8909" cy="5102"/>
          </a:xfrm>
        </p:grpSpPr>
        <p:sp>
          <p:nvSpPr>
            <p:cNvPr id="19" name="矩形 18"/>
            <p:cNvSpPr/>
            <p:nvPr/>
          </p:nvSpPr>
          <p:spPr>
            <a:xfrm>
              <a:off x="9903" y="2272"/>
              <a:ext cx="8909" cy="5102"/>
            </a:xfrm>
            <a:prstGeom prst="rect">
              <a:avLst/>
            </a:prstGeom>
            <a:noFill/>
            <a:ln>
              <a:solidFill>
                <a:srgbClr val="00009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圆角矩形 14"/>
            <p:cNvSpPr/>
            <p:nvPr/>
          </p:nvSpPr>
          <p:spPr>
            <a:xfrm>
              <a:off x="12779" y="2272"/>
              <a:ext cx="3239" cy="761"/>
            </a:xfrm>
            <a:prstGeom prst="roundRect">
              <a:avLst/>
            </a:prstGeom>
            <a:solidFill>
              <a:srgbClr val="000096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rPr>
                <a:t>国民党方面</a:t>
              </a:r>
              <a:endParaRPr lang="zh-CN" altLang="en-US" sz="2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2" name="文本框 6"/>
          <p:cNvSpPr txBox="1"/>
          <p:nvPr/>
        </p:nvSpPr>
        <p:spPr>
          <a:xfrm>
            <a:off x="4594383" y="1932220"/>
            <a:ext cx="4284821" cy="19928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材料三：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当时的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国民党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，党员构成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非常复杂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”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，大多数党员都是以加入国民党为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做官的捷径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。</a:t>
            </a:r>
            <a:r>
              <a:rPr lang="en-US" altLang="zh-CN" sz="2000" dirty="0" err="1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国民党的指导思想、政治纲领、组织纪律，</a:t>
            </a:r>
            <a:r>
              <a:rPr lang="en-US" altLang="zh-CN" sz="2000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都存在严重的缺陷</a:t>
            </a:r>
            <a:r>
              <a:rPr lang="en-US" altLang="zh-CN" sz="2000" dirty="0" err="1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。</a:t>
            </a:r>
            <a:r>
              <a:rPr lang="en-US" altLang="zh-CN" sz="2000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孙中山痛感有彻底改造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的</a:t>
            </a:r>
            <a:r>
              <a:rPr lang="en-US" altLang="zh-CN" sz="2000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必要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  <a:sym typeface="+mn-ea"/>
            </a:endParaRPr>
          </a:p>
          <a:p>
            <a:pPr algn="r">
              <a:lnSpc>
                <a:spcPct val="100000"/>
              </a:lnSpc>
            </a:pPr>
            <a:r>
              <a:rPr lang="en-US" altLang="zh-CN" sz="1700" dirty="0" smtClean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—</a:t>
            </a:r>
            <a:r>
              <a:rPr lang="zh-CN" altLang="en-US" sz="1700" dirty="0" smtClean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王</a:t>
            </a:r>
            <a:r>
              <a:rPr lang="zh-CN" altLang="en-US" sz="1700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  <a:sym typeface="+mn-ea"/>
              </a:rPr>
              <a:t>桧林，郭大钧《中国现代史（上册）》</a:t>
            </a:r>
            <a:endParaRPr lang="zh-CN" altLang="en-US" sz="1700" dirty="0"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86190" y="3993296"/>
            <a:ext cx="4241959" cy="685800"/>
          </a:xfrm>
          <a:prstGeom prst="rect">
            <a:avLst/>
          </a:prstGeom>
          <a:solidFill>
            <a:srgbClr val="000096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革命斗争多次失败，孙中山深感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sz="2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必须改组国民党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8903" y="4003883"/>
            <a:ext cx="4159568" cy="6858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工人运动受挫，</a:t>
            </a:r>
            <a:r>
              <a:rPr lang="zh-CN" altLang="en-US" sz="2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共产党需要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团结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algn="ctr"/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一切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可能的</a:t>
            </a:r>
            <a:r>
              <a:rPr lang="zh-CN" altLang="en-US" sz="2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同盟者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2909" y="1043697"/>
            <a:ext cx="4159091" cy="3737610"/>
            <a:chOff x="862" y="2272"/>
            <a:chExt cx="8733" cy="7848"/>
          </a:xfrm>
        </p:grpSpPr>
        <p:sp>
          <p:nvSpPr>
            <p:cNvPr id="3" name="矩形 2"/>
            <p:cNvSpPr/>
            <p:nvPr/>
          </p:nvSpPr>
          <p:spPr>
            <a:xfrm>
              <a:off x="862" y="2291"/>
              <a:ext cx="8733" cy="782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圆角矩形 13"/>
            <p:cNvSpPr/>
            <p:nvPr/>
          </p:nvSpPr>
          <p:spPr>
            <a:xfrm>
              <a:off x="3609" y="2272"/>
              <a:ext cx="3239" cy="761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rPr>
                <a:t>中共三大</a:t>
              </a:r>
              <a:endParaRPr lang="zh-CN" altLang="en-US" sz="2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412909" y="1395020"/>
            <a:ext cx="1683544" cy="8058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 anchorCtr="0"/>
          <a:lstStyle/>
          <a:p>
            <a:pPr algn="l">
              <a:lnSpc>
                <a:spcPct val="130000"/>
              </a:lnSpc>
            </a:pPr>
            <a:r>
              <a:rPr 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时间：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内容：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1426770" y="1436891"/>
            <a:ext cx="1456849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1923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311266" y="1831960"/>
            <a:ext cx="3452863" cy="10435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正式决定同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孙中山领导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的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国民党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合作，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建立</a:t>
            </a: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革命</a:t>
            </a:r>
            <a:endParaRPr lang="en-US" altLang="zh-CN" sz="20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统一战线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,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071889" y="2892642"/>
            <a:ext cx="3551320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共产党以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个人身份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加入国民党，把国民党改造为工人、农民、小资产阶级和民族资产阶级的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革命同盟。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0" name="线形标注 2(带边框和强调线) 22"/>
          <p:cNvSpPr/>
          <p:nvPr/>
        </p:nvSpPr>
        <p:spPr>
          <a:xfrm flipH="1">
            <a:off x="545175" y="2612599"/>
            <a:ext cx="375285" cy="2095500"/>
          </a:xfrm>
          <a:prstGeom prst="accentBorderCallout2">
            <a:avLst>
              <a:gd name="adj1" fmla="val 39136"/>
              <a:gd name="adj2" fmla="val -11294"/>
              <a:gd name="adj3" fmla="val 19014"/>
              <a:gd name="adj4" fmla="val -26604"/>
              <a:gd name="adj5" fmla="val 19288"/>
              <a:gd name="adj6" fmla="val -63802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8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合作方式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>
              <a:lnSpc>
                <a:spcPct val="8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1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党内合作</a:t>
            </a:r>
            <a:endParaRPr lang="zh-CN" altLang="en-US" sz="1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5"/>
            </p:custDataLst>
          </p:nvPr>
        </p:nvSpPr>
        <p:spPr>
          <a:xfrm>
            <a:off x="1155802" y="2877022"/>
            <a:ext cx="3416198" cy="418624"/>
          </a:xfrm>
          <a:prstGeom prst="rect">
            <a:avLst/>
          </a:prstGeom>
          <a:solidFill>
            <a:srgbClr val="000000">
              <a:alpha val="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03141" y="1052745"/>
            <a:ext cx="4242911" cy="3728561"/>
            <a:chOff x="9903" y="2272"/>
            <a:chExt cx="8909" cy="7829"/>
          </a:xfrm>
        </p:grpSpPr>
        <p:sp>
          <p:nvSpPr>
            <p:cNvPr id="13" name="矩形 12"/>
            <p:cNvSpPr/>
            <p:nvPr/>
          </p:nvSpPr>
          <p:spPr>
            <a:xfrm>
              <a:off x="9903" y="2272"/>
              <a:ext cx="8909" cy="7829"/>
            </a:xfrm>
            <a:prstGeom prst="rect">
              <a:avLst/>
            </a:prstGeom>
            <a:noFill/>
            <a:ln>
              <a:solidFill>
                <a:srgbClr val="00009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圆角矩形 14"/>
            <p:cNvSpPr/>
            <p:nvPr/>
          </p:nvSpPr>
          <p:spPr>
            <a:xfrm>
              <a:off x="12779" y="2272"/>
              <a:ext cx="3239" cy="761"/>
            </a:xfrm>
            <a:prstGeom prst="roundRect">
              <a:avLst/>
            </a:prstGeom>
            <a:solidFill>
              <a:srgbClr val="000096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rPr>
                <a:t>国民党一大</a:t>
              </a:r>
              <a:endParaRPr lang="zh-CN" altLang="en-US" sz="2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>
            <a:off x="4596765" y="1423859"/>
            <a:ext cx="1683544" cy="3228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 anchorCtr="0"/>
          <a:lstStyle/>
          <a:p>
            <a:pPr algn="l">
              <a:lnSpc>
                <a:spcPct val="130000"/>
              </a:lnSpc>
            </a:pPr>
            <a:r>
              <a:rPr 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时间、地点：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参会党员：</a:t>
            </a:r>
            <a:endParaRPr lang="en-US" altLang="zh-CN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10000"/>
              </a:lnSpc>
            </a:pPr>
            <a:endParaRPr lang="en-US" altLang="zh-CN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内容：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10000"/>
              </a:lnSpc>
            </a:pP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意义：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7"/>
            </p:custDataLst>
          </p:nvPr>
        </p:nvSpPr>
        <p:spPr>
          <a:xfrm>
            <a:off x="6224099" y="1478309"/>
            <a:ext cx="146208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192</a:t>
            </a:r>
            <a:r>
              <a:rPr 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7666472" y="1454934"/>
            <a:ext cx="89916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广州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6092955" y="1855335"/>
            <a:ext cx="2874169" cy="7050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李大钊、林伯渠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>
              <a:lnSpc>
                <a:spcPct val="11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毛泽东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、瞿秋白等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5551630" y="2612599"/>
            <a:ext cx="3271869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把旧三民主义发展为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新三民主义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，实际上确立了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联俄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联共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扶助农工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</a:t>
            </a:r>
            <a:r>
              <a:rPr lang="zh-CN" altLang="en-US" sz="20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三大政策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5624782" y="3756858"/>
            <a:ext cx="3014002" cy="7050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标志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着</a:t>
            </a:r>
            <a:r>
              <a:rPr lang="zh-CN" altLang="en-US" sz="20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国共两党</a:t>
            </a:r>
            <a:r>
              <a:rPr lang="zh-CN" altLang="en-US" sz="20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合作正式建立。</a:t>
            </a:r>
            <a:endParaRPr lang="en-US" altLang="zh-CN" sz="20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8" grpId="0"/>
      <p:bldP spid="9" grpId="0"/>
      <p:bldP spid="10" grpId="0" bldLvl="0" animBg="1"/>
      <p:bldP spid="10" grpId="1" animBg="1"/>
      <p:bldP spid="11" grpId="0" bldLvl="0" animBg="1"/>
      <p:bldP spid="11" grpId="1" animBg="1"/>
      <p:bldP spid="16" grpId="0" bldLvl="0" animBg="1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700238" y="1220001"/>
          <a:ext cx="7863598" cy="345824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902357"/>
                <a:gridCol w="2712208"/>
                <a:gridCol w="2465842"/>
                <a:gridCol w="1783191"/>
              </a:tblGrid>
              <a:tr h="70866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buNone/>
                      </a:pPr>
                      <a:endParaRPr lang="zh-CN" altLang="en-US" sz="1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旧三民主义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新三民主义</a:t>
                      </a:r>
                      <a:endPara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三大政策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（方法手段）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438">
                <a:tc>
                  <a:txBody>
                    <a:bodyPr/>
                    <a:lstStyle/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民族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主义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推翻清王朝统治，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反对民族压迫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强调</a:t>
                      </a:r>
                      <a:r>
                        <a:rPr lang="zh-CN" altLang="en-US" sz="24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反帝反封建</a:t>
                      </a:r>
                      <a:r>
                        <a:rPr lang="en-US" altLang="zh-CN" sz="24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zh-CN" sz="24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10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民权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主义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推翻君主专制，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建立资产阶级共和国，国民一律平等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国家政权为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一般平民所共有</a:t>
                      </a:r>
                      <a:endParaRPr lang="en-US" altLang="zh-CN" sz="24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438">
                <a:tc>
                  <a:txBody>
                    <a:bodyPr/>
                    <a:lstStyle/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民生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 fontAlgn="auto"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主义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平均地权；</a:t>
                      </a:r>
                      <a:endParaRPr lang="en-US" altLang="zh-CN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解决贫富不均等问题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 平均地权，</a:t>
                      </a:r>
                      <a:endParaRPr lang="en-US" altLang="zh-CN" sz="2100" b="1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2100" b="1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节制</a:t>
                      </a:r>
                      <a:r>
                        <a:rPr lang="zh-CN" altLang="en-US" sz="21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资本</a:t>
                      </a:r>
                      <a:endParaRPr lang="zh-CN" altLang="en-US" sz="15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华文新魏" panose="02010800040101010101" pitchFamily="2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0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056280" y="2134077"/>
            <a:ext cx="105727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Arial" panose="020B0604020202020204"/>
                <a:ea typeface="黑体" panose="02010609060101010101" pitchFamily="49" charset="-122"/>
              </a:rPr>
              <a:t>联俄</a:t>
            </a:r>
            <a:endParaRPr lang="zh-CN" altLang="en-US" sz="2400" b="1" dirty="0"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7113244" y="2938514"/>
            <a:ext cx="114776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Arial" panose="020B0604020202020204"/>
                <a:ea typeface="黑体" panose="02010609060101010101" pitchFamily="49" charset="-122"/>
              </a:rPr>
              <a:t>联共</a:t>
            </a:r>
            <a:endParaRPr lang="zh-CN" altLang="en-US" sz="2400" b="1" dirty="0"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908933" y="3829601"/>
            <a:ext cx="155638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Arial" panose="020B0604020202020204"/>
                <a:ea typeface="黑体" panose="02010609060101010101" pitchFamily="49" charset="-122"/>
              </a:rPr>
              <a:t>扶助农工</a:t>
            </a:r>
            <a:endParaRPr lang="zh-CN" altLang="en-US" sz="2400" b="1" dirty="0"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2277909" y="736131"/>
            <a:ext cx="2052485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defRPr/>
            </a:pPr>
            <a:r>
              <a:rPr lang="zh-CN" altLang="en-US" sz="27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 旧三民主义</a:t>
            </a:r>
            <a:endParaRPr lang="zh-CN" altLang="en-US" sz="27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+mj-ea"/>
            </a:endParaRPr>
          </a:p>
        </p:txBody>
      </p:sp>
      <p:sp>
        <p:nvSpPr>
          <p:cNvPr id="7" name="任意多边形 31751"/>
          <p:cNvSpPr/>
          <p:nvPr>
            <p:custDataLst>
              <p:tags r:id="rId6"/>
            </p:custDataLst>
          </p:nvPr>
        </p:nvSpPr>
        <p:spPr>
          <a:xfrm>
            <a:off x="4284345" y="736131"/>
            <a:ext cx="575310" cy="483870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rect l="0" t="0" r="0" b="0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144542" y="736131"/>
            <a:ext cx="2049827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defRPr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新三民主义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图片 28"/>
          <p:cNvPicPr>
            <a:picLocks noGrp="1"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23282" y="261938"/>
            <a:ext cx="5447110" cy="211336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483128" y="832211"/>
            <a:ext cx="3980133" cy="3574850"/>
            <a:chOff x="1215546" y="2437053"/>
            <a:chExt cx="4880454" cy="3600783"/>
          </a:xfrm>
        </p:grpSpPr>
        <p:sp>
          <p:nvSpPr>
            <p:cNvPr id="3" name="矩形 2"/>
            <p:cNvSpPr/>
            <p:nvPr>
              <p:custDataLst>
                <p:tags r:id="rId3"/>
              </p:custDataLst>
            </p:nvPr>
          </p:nvSpPr>
          <p:spPr>
            <a:xfrm>
              <a:off x="2896854" y="2437053"/>
              <a:ext cx="2118190" cy="3807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黄埔军校</a:t>
              </a:r>
              <a:endPara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>
              <p:custDataLst>
                <p:tags r:id="rId4"/>
              </p:custDataLst>
            </p:nvPr>
          </p:nvSpPr>
          <p:spPr>
            <a:xfrm>
              <a:off x="1215546" y="2892463"/>
              <a:ext cx="4880454" cy="314537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1330376" y="3012392"/>
              <a:ext cx="4634490" cy="29201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时间：</a:t>
              </a:r>
              <a:endParaRPr lang="en-US" altLang="zh-CN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地点：</a:t>
              </a:r>
              <a:endParaRPr lang="en-US" altLang="zh-CN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校名：</a:t>
              </a:r>
              <a:endParaRPr lang="en-US" altLang="zh-CN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214630" indent="-214630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负责人</a:t>
              </a:r>
              <a:r>
                <a:rPr lang="en-US" altLang="zh-CN" sz="2400" b="1" dirty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:</a:t>
              </a:r>
              <a:endParaRPr lang="zh-CN" altLang="en-US" sz="2400" b="1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854277" y="1557368"/>
            <a:ext cx="1968654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1924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5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月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1854277" y="2126747"/>
            <a:ext cx="147417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广州黄埔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819661" y="2669397"/>
            <a:ext cx="2342732" cy="8321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1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中国国民党陆军军官学校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1969696" y="3525281"/>
            <a:ext cx="2342732" cy="881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1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孙中山</a:t>
            </a:r>
            <a:r>
              <a:rPr lang="zh-CN" altLang="en-US" sz="24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、蒋介石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、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  <a:p>
            <a:pPr algn="just">
              <a:lnSpc>
                <a:spcPct val="11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周恩来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pic>
        <p:nvPicPr>
          <p:cNvPr id="10" name="图片 9" descr="60476faa91ca4624a24b4217a282ec1c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570204" y="1574122"/>
            <a:ext cx="4187492" cy="2675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1469" y="1259463"/>
            <a:ext cx="5020627" cy="3038952"/>
            <a:chOff x="8082" y="2869"/>
            <a:chExt cx="10542" cy="6381"/>
          </a:xfrm>
        </p:grpSpPr>
        <p:grpSp>
          <p:nvGrpSpPr>
            <p:cNvPr id="3" name="组合 2"/>
            <p:cNvGrpSpPr>
              <a:grpSpLocks noChangeAspect="1"/>
            </p:cNvGrpSpPr>
            <p:nvPr/>
          </p:nvGrpSpPr>
          <p:grpSpPr>
            <a:xfrm>
              <a:off x="9488" y="2869"/>
              <a:ext cx="9136" cy="6381"/>
              <a:chOff x="3021" y="1945"/>
              <a:chExt cx="11350" cy="7927"/>
            </a:xfrm>
          </p:grpSpPr>
          <p:pic>
            <p:nvPicPr>
              <p:cNvPr id="5" name="图片 4" descr="徐向前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>
                <a:grayscl/>
              </a:blip>
              <a:stretch>
                <a:fillRect/>
              </a:stretch>
            </p:blipFill>
            <p:spPr>
              <a:xfrm>
                <a:off x="6232" y="1945"/>
                <a:ext cx="2350" cy="3145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6" name="图片 5" descr="陈赓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>
                <a:grayscl/>
              </a:blip>
              <a:srcRect b="3329"/>
              <a:stretch>
                <a:fillRect/>
              </a:stretch>
            </p:blipFill>
            <p:spPr>
              <a:xfrm>
                <a:off x="3560" y="1945"/>
                <a:ext cx="2292" cy="3145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7" name="图片 6" descr="林彪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>
                <a:grayscl/>
              </a:blip>
              <a:stretch>
                <a:fillRect/>
              </a:stretch>
            </p:blipFill>
            <p:spPr>
              <a:xfrm>
                <a:off x="11750" y="1945"/>
                <a:ext cx="2364" cy="3145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8" name="图片 7" descr="白崇禧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8">
                <a:grayscl/>
              </a:blip>
              <a:stretch>
                <a:fillRect/>
              </a:stretch>
            </p:blipFill>
            <p:spPr>
              <a:xfrm>
                <a:off x="11630" y="5790"/>
                <a:ext cx="2475" cy="3128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9" name="图片 8" descr="胡宗南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0">
                <a:grayscl/>
              </a:blip>
              <a:stretch>
                <a:fillRect/>
              </a:stretch>
            </p:blipFill>
            <p:spPr>
              <a:xfrm>
                <a:off x="6166" y="5791"/>
                <a:ext cx="2352" cy="3179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10" name="图片 9" descr="薛岳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2">
                <a:grayscl/>
              </a:blip>
              <a:stretch>
                <a:fillRect/>
              </a:stretch>
            </p:blipFill>
            <p:spPr>
              <a:xfrm>
                <a:off x="8896" y="5792"/>
                <a:ext cx="2409" cy="3177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11" name="图片 10" descr="张灵甫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14">
                <a:grayscl/>
              </a:blip>
              <a:stretch>
                <a:fillRect/>
              </a:stretch>
            </p:blipFill>
            <p:spPr>
              <a:xfrm>
                <a:off x="3494" y="5800"/>
                <a:ext cx="2293" cy="3161"/>
              </a:xfrm>
              <a:prstGeom prst="rect">
                <a:avLst/>
              </a:prstGeom>
              <a:effectLst>
                <a:softEdge rad="63500"/>
              </a:effectLst>
            </p:spPr>
          </p:pic>
          <p:pic>
            <p:nvPicPr>
              <p:cNvPr id="12" name="图片 11" descr="叶剑英"/>
              <p:cNvPicPr>
                <a:picLocks noChangeAspect="1"/>
              </p:cNvPicPr>
              <p:nvPr>
                <p:custDataLst>
                  <p:tags r:id="rId15"/>
                </p:custDataLst>
              </p:nvPr>
            </p:nvPicPr>
            <p:blipFill>
              <a:blip r:embed="rId16">
                <a:grayscl/>
              </a:blip>
              <a:stretch>
                <a:fillRect/>
              </a:stretch>
            </p:blipFill>
            <p:spPr>
              <a:xfrm>
                <a:off x="8927" y="1945"/>
                <a:ext cx="2477" cy="3145"/>
              </a:xfrm>
              <a:prstGeom prst="rect">
                <a:avLst/>
              </a:prstGeom>
              <a:effectLst>
                <a:softEdge rad="63500"/>
              </a:effectLst>
            </p:spPr>
          </p:pic>
          <p:sp>
            <p:nvSpPr>
              <p:cNvPr id="13" name="文本框 12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3021" y="9028"/>
                <a:ext cx="3004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(国)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张灵甫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4" name="文本框 13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8507" y="9028"/>
                <a:ext cx="3003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(国)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薛岳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5" name="文本框 14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1250" y="9029"/>
                <a:ext cx="3003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(国)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白崇禧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5765" y="9028"/>
                <a:ext cx="3003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(国)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胡宗南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3044" y="5090"/>
                <a:ext cx="3004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(</a:t>
                </a:r>
                <a:r>
                  <a:rPr lang="zh-CN" altLang="en-US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共</a:t>
                </a: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)</a:t>
                </a:r>
                <a:r>
                  <a:rPr lang="zh-CN" altLang="en-US" sz="15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陈赓</a:t>
                </a:r>
                <a:endParaRPr lang="zh-CN" altLang="en-US" sz="15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5565" y="5090"/>
                <a:ext cx="3404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</a:t>
                </a:r>
                <a:r>
                  <a:rPr lang="zh-CN" altLang="en-US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共</a:t>
                </a: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)</a:t>
                </a:r>
                <a:r>
                  <a:rPr lang="zh-CN" altLang="en-US" sz="1500" b="1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徐向前</a:t>
                </a:r>
                <a:endParaRPr lang="zh-CN" altLang="en-US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8647" y="5090"/>
                <a:ext cx="3003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(共)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叶剑英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0" name="文本框 19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11368" y="5090"/>
                <a:ext cx="3003" cy="84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(</a:t>
                </a:r>
                <a:r>
                  <a:rPr lang="zh-CN" altLang="en-US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共</a:t>
                </a:r>
                <a:r>
                  <a:rPr lang="en-US" altLang="zh-CN" sz="15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)</a:t>
                </a:r>
                <a:r>
                  <a:rPr lang="en-US" altLang="zh-CN" sz="1500" b="1" dirty="0" err="1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林彪</a:t>
                </a:r>
                <a:endParaRPr lang="en-US" altLang="zh-CN" sz="15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4" name="文本框 3"/>
            <p:cNvSpPr txBox="1"/>
            <p:nvPr>
              <p:custDataLst>
                <p:tags r:id="rId25"/>
              </p:custDataLst>
            </p:nvPr>
          </p:nvSpPr>
          <p:spPr>
            <a:xfrm>
              <a:off x="8082" y="4135"/>
              <a:ext cx="1551" cy="3757"/>
            </a:xfrm>
            <a:prstGeom prst="rect">
              <a:avLst/>
            </a:prstGeom>
            <a:noFill/>
          </p:spPr>
          <p:txBody>
            <a:bodyPr vert="eaVert" wrap="square" rtlCol="0" anchor="t">
              <a:spAutoFit/>
            </a:bodyPr>
            <a:lstStyle/>
            <a:p>
              <a:pPr algn="ctr"/>
              <a:r>
                <a:rPr lang="zh-CN" altLang="en-US" sz="1800" b="1" dirty="0">
                  <a:latin typeface="黑体" panose="02010609060101010101" pitchFamily="49" charset="-122"/>
                  <a:ea typeface="黑体" panose="02010609060101010101" pitchFamily="49" charset="-122"/>
                  <a:cs typeface="仿宋" panose="02010609060101010101" charset="-122"/>
                </a:rPr>
                <a:t>国共名将代表</a:t>
              </a:r>
              <a:endPara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endParaRPr>
            </a:p>
            <a:p>
              <a:pPr algn="ctr"/>
              <a:r>
                <a:rPr lang="zh-CN" altLang="zh-CN" sz="1800" b="1" dirty="0">
                  <a:latin typeface="黑体" panose="02010609060101010101" pitchFamily="49" charset="-122"/>
                  <a:ea typeface="黑体" panose="02010609060101010101" pitchFamily="49" charset="-122"/>
                  <a:cs typeface="仿宋" panose="02010609060101010101" charset="-122"/>
                </a:rPr>
                <a:t>黄埔军校毕业的</a:t>
              </a:r>
              <a:endPara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26"/>
            </p:custDataLst>
          </p:nvPr>
        </p:nvSpPr>
        <p:spPr>
          <a:xfrm>
            <a:off x="5627304" y="1752076"/>
            <a:ext cx="3224087" cy="200824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作用：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培养出大批军事和政治人才，为国民革命军的建立和随后的北伐战争作了准备。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3" y="1241145"/>
            <a:ext cx="4816582" cy="286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288890" y="1408533"/>
            <a:ext cx="3512710" cy="2529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txBody>
          <a:bodyPr wrap="square" lIns="108000" tIns="34290" rIns="162000" bIns="3429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en-US" altLang="zh-CN" sz="21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1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余致力国民革命凡四十年，其目的在求中国之自由平等。</a:t>
            </a:r>
            <a:r>
              <a:rPr lang="en-US" altLang="zh-CN" sz="21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革命尚未成功，凡我同志，务须</a:t>
            </a:r>
            <a:r>
              <a:rPr lang="en-US" altLang="zh-CN" sz="2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继续努力</a:t>
            </a:r>
            <a:r>
              <a:rPr lang="zh-CN" altLang="en-US" sz="21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，以求贯彻。</a:t>
            </a:r>
            <a:r>
              <a:rPr lang="en-US" altLang="zh-CN" sz="21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100" dirty="0">
              <a:solidFill>
                <a:srgbClr val="33333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42900" algn="r">
              <a:lnSpc>
                <a:spcPct val="130000"/>
              </a:lnSpc>
            </a:pPr>
            <a:r>
              <a:rPr lang="en-US" altLang="zh-CN" sz="18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1800" dirty="0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孙中山遗嘱</a:t>
            </a:r>
            <a:endParaRPr lang="zh-CN" altLang="en-US" sz="1800" dirty="0">
              <a:solidFill>
                <a:srgbClr val="33333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006670" y="4105846"/>
            <a:ext cx="1796460" cy="438581"/>
          </a:xfrm>
          <a:prstGeom prst="rect">
            <a:avLst/>
          </a:prstGeom>
          <a:solidFill>
            <a:srgbClr val="C0000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决定北伐！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AS_UNIQUEID" val="3946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AS_UNIQUEID" val="2538"/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AS_UNIQUEID" val="3950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FULL_TEXT_BEAUTIFY_COPY_ID" val="5"/>
  <p:tag name="KSO_WM_SCREEN_THEME_FLAG" val="hVMkRLT3mxjQUJbCn5qVJVEgADRmb0LDipBkNRbG2DolsDr2/UlCv0AvYQ4J29KkJC8wZwnrovCC2fOunhFpYVYiXMvHyqBcFbfSejDuGAw="/>
  <p:tag name="KSO_WM_BEAUTIFY_FLAG" val=""/>
</p:tagLst>
</file>

<file path=ppt/tags/tag117.xml><?xml version="1.0" encoding="utf-8"?>
<p:tagLst xmlns:p="http://schemas.openxmlformats.org/presentationml/2006/main">
  <p:tag name="KSO_WM_FULL_TEXT_BEAUTIFY_COPY_ID" val="3"/>
  <p:tag name="KSO_WM_SCREEN_THEME_FLAG" val="hVMkRLT3mxjQUJbCn5qVJVEgADRmb0LDipBkNRbG2DolsDr2/UlCv0AvYQ4J29KkJC8wZwnrovCC2fOunhFpYVYiXMvHyqBcFbfSejDuGAw="/>
  <p:tag name="KSO_WM_BEAUTIFY_FLAG" val=""/>
</p:tagLst>
</file>

<file path=ppt/tags/tag118.xml><?xml version="1.0" encoding="utf-8"?>
<p:tagLst xmlns:p="http://schemas.openxmlformats.org/presentationml/2006/main">
  <p:tag name="KSO_WM_FULL_TEXT_BEAUTIFY_COPY_ID" val="4"/>
  <p:tag name="KSO_WM_SCREEN_THEME_FLAG" val="hVMkRLT3mxjQUJbCn5qVJVEgADRmb0LDipBkNRbG2DolsDr2/UlCv0AvYQ4J29KkJC8wZwnrovCC2fOunhFpYVYiXMvHyqBcFbfSejDuGAw="/>
  <p:tag name="KSO_WM_BEAUTIFY_FLAG" val=""/>
</p:tagLst>
</file>

<file path=ppt/tags/tag119.xml><?xml version="1.0" encoding="utf-8"?>
<p:tagLst xmlns:p="http://schemas.openxmlformats.org/presentationml/2006/main">
  <p:tag name="KSO_WM_FULL_TEXT_BEAUTIFY_COPY_ID" val="24"/>
  <p:tag name="KSO_WM_SCREEN_THEME_FLAG" val="hVMkRLT3mxjQUJbCn5qVJVEgADRmb0LDipBkNRbG2DolsDr2/UlCv0AvYQ4J29KkJC8wZwnrovCC2fOunhFpYVYiXMvHyqBcFbfSejDuGAw="/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FULL_TEXT_BEAUTIFY_COPY_ID" val="101"/>
  <p:tag name="KSO_WM_SCREEN_THEME_FLAG" val="hVMkRLT3mxjQUJbCn5qVJVEgADRmb0LDipBkNRbG2DolsDr2/UlCv0AvYQ4J29KkJC8wZwnrovCC2fOunhFpYVYiXMvHyqBcFbfSejDuGAw="/>
  <p:tag name="KSO_WM_BEAUTIFY_FLAG" val=""/>
</p:tagLst>
</file>

<file path=ppt/tags/tag121.xml><?xml version="1.0" encoding="utf-8"?>
<p:tagLst xmlns:p="http://schemas.openxmlformats.org/presentationml/2006/main">
  <p:tag name="AS_UNIQUEID" val="3917"/>
</p:tagLst>
</file>

<file path=ppt/tags/tag122.xml><?xml version="1.0" encoding="utf-8"?>
<p:tagLst xmlns:p="http://schemas.openxmlformats.org/presentationml/2006/main">
  <p:tag name="AS_UNIQUEID" val="3919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AS_UNIQUEID" val="933"/>
  <p:tag name="KSO_WM_BEAUTIFY_FLAG" val=""/>
</p:tagLst>
</file>

<file path=ppt/tags/tag132.xml><?xml version="1.0" encoding="utf-8"?>
<p:tagLst xmlns:p="http://schemas.openxmlformats.org/presentationml/2006/main">
  <p:tag name="AS_UNIQUEID" val="936"/>
  <p:tag name="KSO_WM_BEAUTIFY_FLAG" val=""/>
</p:tagLst>
</file>

<file path=ppt/tags/tag133.xml><?xml version="1.0" encoding="utf-8"?>
<p:tagLst xmlns:p="http://schemas.openxmlformats.org/presentationml/2006/main">
  <p:tag name="KSO_WM_FULL_TEXT_BEAUTIFY_COPY_ID" val="6"/>
  <p:tag name="KSO_WM_BEAUTIFY_FLAG" val=""/>
</p:tagLst>
</file>

<file path=ppt/tags/tag134.xml><?xml version="1.0" encoding="utf-8"?>
<p:tagLst xmlns:p="http://schemas.openxmlformats.org/presentationml/2006/main">
  <p:tag name="KSO_WM_FULL_TEXT_BEAUTIFY_COPY_ID" val="7"/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#wm#"/>
  <p:tag name="KSO_WM_TEMPLATE_CATEGORY" val="custom"/>
  <p:tag name="KSO_WM_TEMPLATE_INDEX" val="541"/>
</p:tagLst>
</file>

<file path=ppt/tags/tag139.xml><?xml version="1.0" encoding="utf-8"?>
<p:tagLst xmlns:p="http://schemas.openxmlformats.org/presentationml/2006/main">
  <p:tag name="AS_UNIQUEID" val="2270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2271"/>
  <p:tag name="KSO_WM_BEAUTIFY_FLAG" val=""/>
</p:tagLst>
</file>

<file path=ppt/tags/tag141.xml><?xml version="1.0" encoding="utf-8"?>
<p:tagLst xmlns:p="http://schemas.openxmlformats.org/presentationml/2006/main">
  <p:tag name="AS_UNIQUEID" val="2272"/>
</p:tagLst>
</file>

<file path=ppt/tags/tag142.xml><?xml version="1.0" encoding="utf-8"?>
<p:tagLst xmlns:p="http://schemas.openxmlformats.org/presentationml/2006/main">
  <p:tag name="AS_UNIQUEID" val="2273"/>
</p:tagLst>
</file>

<file path=ppt/tags/tag143.xml><?xml version="1.0" encoding="utf-8"?>
<p:tagLst xmlns:p="http://schemas.openxmlformats.org/presentationml/2006/main">
  <p:tag name="AS_UNIQUEID" val="2274"/>
  <p:tag name="KSO_WM_BEAUTIFY_FLAG" val=""/>
</p:tagLst>
</file>

<file path=ppt/tags/tag144.xml><?xml version="1.0" encoding="utf-8"?>
<p:tagLst xmlns:p="http://schemas.openxmlformats.org/presentationml/2006/main">
  <p:tag name="AS_UNIQUEID" val="2275"/>
  <p:tag name="KSO_WM_BEAUTIFY_FLAG" val=""/>
</p:tagLst>
</file>

<file path=ppt/tags/tag145.xml><?xml version="1.0" encoding="utf-8"?>
<p:tagLst xmlns:p="http://schemas.openxmlformats.org/presentationml/2006/main">
  <p:tag name="AS_UNIQUEID" val="2276"/>
</p:tagLst>
</file>

<file path=ppt/tags/tag146.xml><?xml version="1.0" encoding="utf-8"?>
<p:tagLst xmlns:p="http://schemas.openxmlformats.org/presentationml/2006/main">
  <p:tag name="AS_UNIQUEID" val="2277"/>
  <p:tag name="KSO_WM_BEAUTIFY_FLAG" val=""/>
</p:tagLst>
</file>

<file path=ppt/tags/tag147.xml><?xml version="1.0" encoding="utf-8"?>
<p:tagLst xmlns:p="http://schemas.openxmlformats.org/presentationml/2006/main">
  <p:tag name="AS_UNIQUEID" val="2278"/>
  <p:tag name="KSO_WM_BEAUTIFY_FLAG" val=""/>
</p:tagLst>
</file>

<file path=ppt/tags/tag148.xml><?xml version="1.0" encoding="utf-8"?>
<p:tagLst xmlns:p="http://schemas.openxmlformats.org/presentationml/2006/main">
  <p:tag name="AS_UNIQUEID" val="2279"/>
</p:tagLst>
</file>

<file path=ppt/tags/tag149.xml><?xml version="1.0" encoding="utf-8"?>
<p:tagLst xmlns:p="http://schemas.openxmlformats.org/presentationml/2006/main">
  <p:tag name="AS_UNIQUEID" val="2280"/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2281"/>
  <p:tag name="KSO_WM_BEAUTIFY_FLAG" val=""/>
</p:tagLst>
</file>

<file path=ppt/tags/tag151.xml><?xml version="1.0" encoding="utf-8"?>
<p:tagLst xmlns:p="http://schemas.openxmlformats.org/presentationml/2006/main">
  <p:tag name="AS_UNIQUEID" val="2282"/>
</p:tagLst>
</file>

<file path=ppt/tags/tag152.xml><?xml version="1.0" encoding="utf-8"?>
<p:tagLst xmlns:p="http://schemas.openxmlformats.org/presentationml/2006/main">
  <p:tag name="AS_UNIQUEID" val="2283"/>
  <p:tag name="KSO_WM_BEAUTIFY_FLAG" val=""/>
</p:tagLst>
</file>

<file path=ppt/tags/tag153.xml><?xml version="1.0" encoding="utf-8"?>
<p:tagLst xmlns:p="http://schemas.openxmlformats.org/presentationml/2006/main">
  <p:tag name="AS_UNIQUEID" val="2284"/>
  <p:tag name="KSO_WM_BEAUTIFY_FLAG" val=""/>
</p:tagLst>
</file>

<file path=ppt/tags/tag154.xml><?xml version="1.0" encoding="utf-8"?>
<p:tagLst xmlns:p="http://schemas.openxmlformats.org/presentationml/2006/main">
  <p:tag name="AS_UNIQUEID" val="2285"/>
</p:tagLst>
</file>

<file path=ppt/tags/tag155.xml><?xml version="1.0" encoding="utf-8"?>
<p:tagLst xmlns:p="http://schemas.openxmlformats.org/presentationml/2006/main">
  <p:tag name="AS_UNIQUEID" val="2286"/>
  <p:tag name="KSO_WM_BEAUTIFY_FLAG" val=""/>
</p:tagLst>
</file>

<file path=ppt/tags/tag156.xml><?xml version="1.0" encoding="utf-8"?>
<p:tagLst xmlns:p="http://schemas.openxmlformats.org/presentationml/2006/main">
  <p:tag name="AS_UNIQUEID" val="2287"/>
  <p:tag name="KSO_WM_BEAUTIFY_FLAG" val=""/>
</p:tagLst>
</file>

<file path=ppt/tags/tag157.xml><?xml version="1.0" encoding="utf-8"?>
<p:tagLst xmlns:p="http://schemas.openxmlformats.org/presentationml/2006/main">
  <p:tag name="AS_UNIQUEID" val="2288"/>
</p:tagLst>
</file>

<file path=ppt/tags/tag158.xml><?xml version="1.0" encoding="utf-8"?>
<p:tagLst xmlns:p="http://schemas.openxmlformats.org/presentationml/2006/main">
  <p:tag name="AS_UNIQUEID" val="2289"/>
</p:tagLst>
</file>

<file path=ppt/tags/tag159.xml><?xml version="1.0" encoding="utf-8"?>
<p:tagLst xmlns:p="http://schemas.openxmlformats.org/presentationml/2006/main">
  <p:tag name="AS_UNIQUEID" val="2290"/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AS_UNIQUEID" val="2291"/>
  <p:tag name="KSO_WM_BEAUTIFY_FLAG" val=""/>
</p:tagLst>
</file>

<file path=ppt/tags/tag161.xml><?xml version="1.0" encoding="utf-8"?>
<p:tagLst xmlns:p="http://schemas.openxmlformats.org/presentationml/2006/main">
  <p:tag name="AS_UNIQUEID" val="2292"/>
  <p:tag name="KSO_WM_BEAUTIFY_FLAG" val=""/>
</p:tagLst>
</file>

<file path=ppt/tags/tag162.xml><?xml version="1.0" encoding="utf-8"?>
<p:tagLst xmlns:p="http://schemas.openxmlformats.org/presentationml/2006/main">
  <p:tag name="AS_UNIQUEID" val="2293"/>
  <p:tag name="KSO_WM_BEAUTIFY_FLAG" val=""/>
</p:tagLst>
</file>

<file path=ppt/tags/tag163.xml><?xml version="1.0" encoding="utf-8"?>
<p:tagLst xmlns:p="http://schemas.openxmlformats.org/presentationml/2006/main">
  <p:tag name="AS_UNIQUEID" val="2294"/>
  <p:tag name="KSO_WM_BEAUTIFY_FLAG" val=""/>
</p:tagLst>
</file>

<file path=ppt/tags/tag164.xml><?xml version="1.0" encoding="utf-8"?>
<p:tagLst xmlns:p="http://schemas.openxmlformats.org/presentationml/2006/main">
  <p:tag name="AS_UNIQUEID" val="2295"/>
</p:tagLst>
</file>

<file path=ppt/tags/tag165.xml><?xml version="1.0" encoding="utf-8"?>
<p:tagLst xmlns:p="http://schemas.openxmlformats.org/presentationml/2006/main">
  <p:tag name="AS_UNIQUEID" val="2296"/>
  <p:tag name="KSO_WM_BEAUTIFY_FLAG" val=""/>
</p:tagLst>
</file>

<file path=ppt/tags/tag166.xml><?xml version="1.0" encoding="utf-8"?>
<p:tagLst xmlns:p="http://schemas.openxmlformats.org/presentationml/2006/main">
  <p:tag name="AS_UNIQUEID" val="2297"/>
  <p:tag name="KSO_WM_BEAUTIFY_FLAG" val=""/>
</p:tagLst>
</file>

<file path=ppt/tags/tag167.xml><?xml version="1.0" encoding="utf-8"?>
<p:tagLst xmlns:p="http://schemas.openxmlformats.org/presentationml/2006/main">
  <p:tag name="AS_UNIQUEID" val="2298"/>
  <p:tag name="KSO_WM_BEAUTIFY_FLAG" val=""/>
</p:tagLst>
</file>

<file path=ppt/tags/tag168.xml><?xml version="1.0" encoding="utf-8"?>
<p:tagLst xmlns:p="http://schemas.openxmlformats.org/presentationml/2006/main">
  <p:tag name="AS_UNIQUEID" val="2299"/>
  <p:tag name="KSO_WM_BEAUTIFY_FLAG" val=""/>
</p:tagLst>
</file>

<file path=ppt/tags/tag169.xml><?xml version="1.0" encoding="utf-8"?>
<p:tagLst xmlns:p="http://schemas.openxmlformats.org/presentationml/2006/main">
  <p:tag name="AS_UNIQUEID" val="2300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2301"/>
  <p:tag name="KSO_WM_BEAUTIFY_FLAG" val=""/>
</p:tagLst>
</file>

<file path=ppt/tags/tag171.xml><?xml version="1.0" encoding="utf-8"?>
<p:tagLst xmlns:p="http://schemas.openxmlformats.org/presentationml/2006/main">
  <p:tag name="AS_UNIQUEID" val="2302"/>
  <p:tag name="KSO_WM_BEAUTIFY_FLAG" val=""/>
</p:tagLst>
</file>

<file path=ppt/tags/tag172.xml><?xml version="1.0" encoding="utf-8"?>
<p:tagLst xmlns:p="http://schemas.openxmlformats.org/presentationml/2006/main">
  <p:tag name="AS_UNIQUEID" val="2303"/>
</p:tagLst>
</file>

<file path=ppt/tags/tag173.xml><?xml version="1.0" encoding="utf-8"?>
<p:tagLst xmlns:p="http://schemas.openxmlformats.org/presentationml/2006/main">
  <p:tag name="AS_UNIQUEID" val="2304"/>
  <p:tag name="KSO_WM_BEAUTIFY_FLAG" val=""/>
</p:tagLst>
</file>

<file path=ppt/tags/tag174.xml><?xml version="1.0" encoding="utf-8"?>
<p:tagLst xmlns:p="http://schemas.openxmlformats.org/presentationml/2006/main">
  <p:tag name="AS_UNIQUEID" val="2305"/>
  <p:tag name="KSO_WM_BEAUTIFY_FLAG" val=""/>
</p:tagLst>
</file>

<file path=ppt/tags/tag175.xml><?xml version="1.0" encoding="utf-8"?>
<p:tagLst xmlns:p="http://schemas.openxmlformats.org/presentationml/2006/main">
  <p:tag name="AS_UNIQUEID" val="11557"/>
  <p:tag name="KSO_WM_BEAUTIFY_FLAG" val=""/>
</p:tagLst>
</file>

<file path=ppt/tags/tag176.xml><?xml version="1.0" encoding="utf-8"?>
<p:tagLst xmlns:p="http://schemas.openxmlformats.org/presentationml/2006/main">
  <p:tag name="KSO_WM_BEAUTIFY_FLAG" val="#wm#"/>
  <p:tag name="KSO_WM_TEMPLATE_CATEGORY" val="custom"/>
  <p:tag name="KSO_WM_TEMPLATE_INDEX" val="541"/>
</p:tagLst>
</file>

<file path=ppt/tags/tag177.xml><?xml version="1.0" encoding="utf-8"?>
<p:tagLst xmlns:p="http://schemas.openxmlformats.org/presentationml/2006/main">
  <p:tag name="AS_UNIQUEID" val="13017"/>
  <p:tag name="KSO_WM_BEAUTIFY_FLAG" val=""/>
</p:tagLst>
</file>

<file path=ppt/tags/tag178.xml><?xml version="1.0" encoding="utf-8"?>
<p:tagLst xmlns:p="http://schemas.openxmlformats.org/presentationml/2006/main">
  <p:tag name="AS_UNIQUEID" val="13012"/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541"/>
</p:tagLst>
</file>

<file path=ppt/tags/tag181.xml><?xml version="1.0" encoding="utf-8"?>
<p:tagLst xmlns:p="http://schemas.openxmlformats.org/presentationml/2006/main">
  <p:tag name="AS_UNIQUEID" val="2133"/>
</p:tagLst>
</file>

<file path=ppt/tags/tag182.xml><?xml version="1.0" encoding="utf-8"?>
<p:tagLst xmlns:p="http://schemas.openxmlformats.org/presentationml/2006/main">
  <p:tag name="AS_UNIQUEID" val="2134"/>
  <p:tag name="KSO_WM_BEAUTIFY_FLAG" val=""/>
</p:tagLst>
</file>

<file path=ppt/tags/tag183.xml><?xml version="1.0" encoding="utf-8"?>
<p:tagLst xmlns:p="http://schemas.openxmlformats.org/presentationml/2006/main">
  <p:tag name="AS_UNIQUEID" val="2135"/>
</p:tagLst>
</file>

<file path=ppt/tags/tag184.xml><?xml version="1.0" encoding="utf-8"?>
<p:tagLst xmlns:p="http://schemas.openxmlformats.org/presentationml/2006/main">
  <p:tag name="AS_UNIQUEID" val="2136"/>
  <p:tag name="KSO_WM_BEAUTIFY_FLAG" val=""/>
</p:tagLst>
</file>

<file path=ppt/tags/tag185.xml><?xml version="1.0" encoding="utf-8"?>
<p:tagLst xmlns:p="http://schemas.openxmlformats.org/presentationml/2006/main">
  <p:tag name="AS_UNIQUEID" val="2137"/>
  <p:tag name="KSO_WM_BEAUTIFY_FLAG" val=""/>
</p:tagLst>
</file>

<file path=ppt/tags/tag186.xml><?xml version="1.0" encoding="utf-8"?>
<p:tagLst xmlns:p="http://schemas.openxmlformats.org/presentationml/2006/main">
  <p:tag name="AS_UNIQUEID" val="2138"/>
</p:tagLst>
</file>

<file path=ppt/tags/tag187.xml><?xml version="1.0" encoding="utf-8"?>
<p:tagLst xmlns:p="http://schemas.openxmlformats.org/presentationml/2006/main">
  <p:tag name="AS_UNIQUEID" val="2139"/>
  <p:tag name="KSO_WM_BEAUTIFY_FLAG" val=""/>
</p:tagLst>
</file>

<file path=ppt/tags/tag188.xml><?xml version="1.0" encoding="utf-8"?>
<p:tagLst xmlns:p="http://schemas.openxmlformats.org/presentationml/2006/main">
  <p:tag name="AS_UNIQUEID" val="2140"/>
  <p:tag name="KSO_WM_BEAUTIFY_FLAG" val=""/>
</p:tagLst>
</file>

<file path=ppt/tags/tag189.xml><?xml version="1.0" encoding="utf-8"?>
<p:tagLst xmlns:p="http://schemas.openxmlformats.org/presentationml/2006/main">
  <p:tag name="AS_UNIQUEID" val="2141"/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AS_UNIQUEID" val="2142"/>
  <p:tag name="KSO_WM_BEAUTIFY_FLAG" val=""/>
</p:tagLst>
</file>

<file path=ppt/tags/tag191.xml><?xml version="1.0" encoding="utf-8"?>
<p:tagLst xmlns:p="http://schemas.openxmlformats.org/presentationml/2006/main">
  <p:tag name="AS_UNIQUEID" val="2143"/>
  <p:tag name="KSO_WM_BEAUTIFY_FLAG" val=""/>
</p:tagLst>
</file>

<file path=ppt/tags/tag192.xml><?xml version="1.0" encoding="utf-8"?>
<p:tagLst xmlns:p="http://schemas.openxmlformats.org/presentationml/2006/main">
  <p:tag name="AS_UNIQUEID" val="2144"/>
  <p:tag name="KSO_WM_BEAUTIFY_FLAG" val=""/>
</p:tagLst>
</file>

<file path=ppt/tags/tag193.xml><?xml version="1.0" encoding="utf-8"?>
<p:tagLst xmlns:p="http://schemas.openxmlformats.org/presentationml/2006/main">
  <p:tag name="AS_UNIQUEID" val="2145"/>
  <p:tag name="KSO_WM_BEAUTIFY_FLAG" val=""/>
</p:tagLst>
</file>

<file path=ppt/tags/tag194.xml><?xml version="1.0" encoding="utf-8"?>
<p:tagLst xmlns:p="http://schemas.openxmlformats.org/presentationml/2006/main">
  <p:tag name="AS_UNIQUEID" val="2146"/>
  <p:tag name="KSO_WM_BEAUTIFY_FLAG" val=""/>
</p:tagLst>
</file>

<file path=ppt/tags/tag195.xml><?xml version="1.0" encoding="utf-8"?>
<p:tagLst xmlns:p="http://schemas.openxmlformats.org/presentationml/2006/main">
  <p:tag name="AS_UNIQUEID" val="2147"/>
  <p:tag name="KSO_WM_BEAUTIFY_FLAG" val=""/>
</p:tagLst>
</file>

<file path=ppt/tags/tag196.xml><?xml version="1.0" encoding="utf-8"?>
<p:tagLst xmlns:p="http://schemas.openxmlformats.org/presentationml/2006/main">
  <p:tag name="AS_UNIQUEID" val="2148"/>
  <p:tag name="KSO_WM_BEAUTIFY_FLAG" val=""/>
</p:tagLst>
</file>

<file path=ppt/tags/tag197.xml><?xml version="1.0" encoding="utf-8"?>
<p:tagLst xmlns:p="http://schemas.openxmlformats.org/presentationml/2006/main">
  <p:tag name="AS_UNIQUEID" val="2149"/>
  <p:tag name="KSO_WM_BEAUTIFY_FLAG" val=""/>
</p:tagLst>
</file>

<file path=ppt/tags/tag198.xml><?xml version="1.0" encoding="utf-8"?>
<p:tagLst xmlns:p="http://schemas.openxmlformats.org/presentationml/2006/main">
  <p:tag name="AS_UNIQUEID" val="2150"/>
  <p:tag name="KSO_WM_BEAUTIFY_FLAG" val=""/>
</p:tagLst>
</file>

<file path=ppt/tags/tag199.xml><?xml version="1.0" encoding="utf-8"?>
<p:tagLst xmlns:p="http://schemas.openxmlformats.org/presentationml/2006/main">
  <p:tag name="AS_UNIQUEID" val="2152"/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AS_UNIQUEID" val="2132"/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COMMONDATA" val="eyJoZGlkIjoiZGI4MGMwOWE4YWZlYTkxZDNiZjQzMTBiNmRhNzZlNTkifQ=="/>
  <p:tag name="commondata" val="eyJoZGlkIjoiMDc0YmVkNzIyYTUyMGViMjlkZjRjOWNkOGFjNWZiMmUifQ==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3707"/>
</p:tagLst>
</file>

<file path=ppt/tags/tag35.xml><?xml version="1.0" encoding="utf-8"?>
<p:tagLst xmlns:p="http://schemas.openxmlformats.org/presentationml/2006/main">
  <p:tag name="AS_UNIQUEID" val="3708"/>
</p:tagLst>
</file>

<file path=ppt/tags/tag36.xml><?xml version="1.0" encoding="utf-8"?>
<p:tagLst xmlns:p="http://schemas.openxmlformats.org/presentationml/2006/main">
  <p:tag name="AS_UNIQUEID" val="3709"/>
</p:tagLst>
</file>

<file path=ppt/tags/tag37.xml><?xml version="1.0" encoding="utf-8"?>
<p:tagLst xmlns:p="http://schemas.openxmlformats.org/presentationml/2006/main">
  <p:tag name="AS_UNIQUEID" val="3710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AS_UNIQUEID" val="1429"/>
  <p:tag name="KSO_WM_BEAUTIFY_FLAG" val=""/>
</p:tagLst>
</file>

<file path=ppt/tags/tag42.xml><?xml version="1.0" encoding="utf-8"?>
<p:tagLst xmlns:p="http://schemas.openxmlformats.org/presentationml/2006/main">
  <p:tag name="AS_UNIQUEID" val="1424"/>
  <p:tag name="KSO_WM_BEAUTIFY_FLAG" val=""/>
</p:tagLst>
</file>

<file path=ppt/tags/tag43.xml><?xml version="1.0" encoding="utf-8"?>
<p:tagLst xmlns:p="http://schemas.openxmlformats.org/presentationml/2006/main">
  <p:tag name="AS_UNIQUEID" val="1425"/>
  <p:tag name="KSO_WM_BEAUTIFY_FLAG" val=""/>
</p:tagLst>
</file>

<file path=ppt/tags/tag44.xml><?xml version="1.0" encoding="utf-8"?>
<p:tagLst xmlns:p="http://schemas.openxmlformats.org/presentationml/2006/main">
  <p:tag name="AS_UNIQUEID" val="1423"/>
  <p:tag name="KSO_WM_BEAUTIFY_FLAG" val=""/>
</p:tagLst>
</file>

<file path=ppt/tags/tag45.xml><?xml version="1.0" encoding="utf-8"?>
<p:tagLst xmlns:p="http://schemas.openxmlformats.org/presentationml/2006/main">
  <p:tag name="AS_UNIQUEID" val="1430"/>
  <p:tag name="KSO_WM_BEAUTIFY_FLAG" val=""/>
</p:tagLst>
</file>

<file path=ppt/tags/tag46.xml><?xml version="1.0" encoding="utf-8"?>
<p:tagLst xmlns:p="http://schemas.openxmlformats.org/presentationml/2006/main">
  <p:tag name="AS_UNIQUEID" val="1426"/>
  <p:tag name="KSO_WM_BEAUTIFY_FLAG" val=""/>
</p:tagLst>
</file>

<file path=ppt/tags/tag47.xml><?xml version="1.0" encoding="utf-8"?>
<p:tagLst xmlns:p="http://schemas.openxmlformats.org/presentationml/2006/main">
  <p:tag name="AS_UNIQUEID" val="1428"/>
  <p:tag name="KSO_WM_BEAUTIFY_FLAG" val=""/>
</p:tagLst>
</file>

<file path=ppt/tags/tag48.xml><?xml version="1.0" encoding="utf-8"?>
<p:tagLst xmlns:p="http://schemas.openxmlformats.org/presentationml/2006/main">
  <p:tag name="AS_UNIQUEID" val="1427"/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#wm#"/>
  <p:tag name="KSO_WM_TEMPLATE_CATEGORY" val="diagram"/>
  <p:tag name="KSO_WM_TEMPLATE_INDEX" val="20202070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UNIT_TABLE_BEAUTIFY" val="smartTable{43ffec7d-c533-4987-817d-f684b05eb208}"/>
  <p:tag name="TABLE_ENDDRAG_ORIGIN_RECT" val="824*335"/>
  <p:tag name="TABLE_ENDDRAG_RECT" val="70*112*824*335"/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REFSHAPE" val="928365148"/>
  <p:tag name="KSO_WM_BEAUTIFY_FLAG" val=""/>
</p:tagLst>
</file>

<file path=ppt/tags/tag67.xml><?xml version="1.0" encoding="utf-8"?>
<p:tagLst xmlns:p="http://schemas.openxmlformats.org/presentationml/2006/main">
  <p:tag name="REFSHAPE" val="928364332"/>
  <p:tag name="KSO_WM_BEAUTIFY_FLAG" val=""/>
</p:tagLst>
</file>

<file path=ppt/tags/tag68.xml><?xml version="1.0" encoding="utf-8"?>
<p:tagLst xmlns:p="http://schemas.openxmlformats.org/presentationml/2006/main">
  <p:tag name="REFSHAPE" val="928364196"/>
  <p:tag name="KSO_WM_BEAUTIFY_FLAG" val=""/>
</p:tagLst>
</file>

<file path=ppt/tags/tag69.xml><?xml version="1.0" encoding="utf-8"?>
<p:tagLst xmlns:p="http://schemas.openxmlformats.org/presentationml/2006/main">
  <p:tag name="AS_UNIQUEID" val="148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3022</Words>
  <Application>WPS 演示</Application>
  <PresentationFormat>全屏显示(16:9)</PresentationFormat>
  <Paragraphs>387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8" baseType="lpstr">
      <vt:lpstr>Arial</vt:lpstr>
      <vt:lpstr>宋体</vt:lpstr>
      <vt:lpstr>Wingdings</vt:lpstr>
      <vt:lpstr>Wingdings</vt:lpstr>
      <vt:lpstr>黑体</vt:lpstr>
      <vt:lpstr>微软雅黑</vt:lpstr>
      <vt:lpstr>Times New Roman</vt:lpstr>
      <vt:lpstr>Hoefler Text</vt:lpstr>
      <vt:lpstr>Segoe Print</vt:lpstr>
      <vt:lpstr>仿宋</vt:lpstr>
      <vt:lpstr>方正粗黑宋简体</vt:lpstr>
      <vt:lpstr>楷体</vt:lpstr>
      <vt:lpstr>华文新魏</vt:lpstr>
      <vt:lpstr>Arial</vt:lpstr>
      <vt:lpstr>Arial Unicode MS</vt:lpstr>
      <vt:lpstr>Calibri</vt:lpstr>
      <vt:lpstr>方正清刻本悦宋简体</vt:lpstr>
      <vt:lpstr>华文楷体</vt:lpstr>
      <vt:lpstr>苏新诗柳楷简</vt:lpstr>
      <vt:lpstr>方正宋刻本秀楷简体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86137</dc:creator>
  <cp:lastModifiedBy>Administrator</cp:lastModifiedBy>
  <cp:revision>110</cp:revision>
  <dcterms:created xsi:type="dcterms:W3CDTF">2023-08-26T07:38:00Z</dcterms:created>
  <dcterms:modified xsi:type="dcterms:W3CDTF">2024-07-04T02:19:50Z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6597710D96A64CC588E9BA0A249CE94B_12</vt:lpwstr>
  </property>
  <property fmtid="{D5CDD505-2E9C-101B-9397-08002B2CF9AE}" pid="3" name="KSOProductBuildVer">
    <vt:lpwstr>2052-12.1.0.16929</vt:lpwstr>
  </property>
</Properties>
</file>